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7" r:id="rId3"/>
    <p:sldId id="279" r:id="rId4"/>
    <p:sldId id="258" r:id="rId5"/>
    <p:sldId id="259" r:id="rId6"/>
    <p:sldId id="260" r:id="rId7"/>
    <p:sldId id="280" r:id="rId8"/>
    <p:sldId id="262" r:id="rId9"/>
    <p:sldId id="274" r:id="rId10"/>
    <p:sldId id="275" r:id="rId11"/>
    <p:sldId id="276" r:id="rId12"/>
    <p:sldId id="264" r:id="rId13"/>
    <p:sldId id="263" r:id="rId14"/>
    <p:sldId id="304" r:id="rId15"/>
    <p:sldId id="306" r:id="rId16"/>
    <p:sldId id="305" r:id="rId17"/>
    <p:sldId id="299" r:id="rId18"/>
    <p:sldId id="300" r:id="rId19"/>
    <p:sldId id="301" r:id="rId20"/>
    <p:sldId id="302" r:id="rId21"/>
    <p:sldId id="286" r:id="rId22"/>
    <p:sldId id="307" r:id="rId23"/>
    <p:sldId id="303" r:id="rId24"/>
    <p:sldId id="298" r:id="rId25"/>
    <p:sldId id="295" r:id="rId26"/>
    <p:sldId id="289" r:id="rId27"/>
    <p:sldId id="292" r:id="rId28"/>
    <p:sldId id="291" r:id="rId29"/>
  </p:sldIdLst>
  <p:sldSz cx="9144000" cy="6858000" type="screen4x3"/>
  <p:notesSz cx="6858000" cy="9144000"/>
  <p:embeddedFontLst>
    <p:embeddedFont>
      <p:font typeface="Franklin Gothic Medium" pitchFamily="34" charset="0"/>
      <p:regular r:id="rId31"/>
      <p:italic r:id="rId32"/>
    </p:embeddedFont>
    <p:embeddedFont>
      <p:font typeface="Microsoft Sans Serif" pitchFamily="34" charset="0"/>
      <p:regular r:id="rId33"/>
    </p:embeddedFont>
    <p:embeddedFont>
      <p:font typeface="Century Gothic" pitchFamily="34" charset="0"/>
      <p:regular r:id="rId34"/>
      <p:bold r:id="rId35"/>
      <p:italic r:id="rId36"/>
      <p:boldItalic r:id="rId37"/>
    </p:embeddedFont>
    <p:embeddedFont>
      <p:font typeface="Microsoft JhengHei" pitchFamily="34" charset="-120"/>
      <p:regular r:id="rId38"/>
      <p:bold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Lucida Calligraphy" pitchFamily="66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0000"/>
    <a:srgbClr val="000099"/>
    <a:srgbClr val="FDFDFD"/>
    <a:srgbClr val="DDDDDD"/>
    <a:srgbClr val="EAEAEA"/>
    <a:srgbClr val="B2B2B2"/>
    <a:srgbClr val="669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 autoAdjust="0"/>
    <p:restoredTop sz="94660"/>
  </p:normalViewPr>
  <p:slideViewPr>
    <p:cSldViewPr>
      <p:cViewPr>
        <p:scale>
          <a:sx n="60" d="100"/>
          <a:sy n="60" d="100"/>
        </p:scale>
        <p:origin x="-1626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F5F88-B11F-4A4D-A01B-7B539E0EACB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48EBA12-CA5D-45E5-8531-9A2BEB429A2B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1800" b="0" dirty="0" smtClean="0">
              <a:latin typeface="Microsoft Sans Serif" pitchFamily="34" charset="0"/>
              <a:cs typeface="Microsoft Sans Serif" pitchFamily="34" charset="0"/>
            </a:rPr>
            <a:t>Choose your Destination</a:t>
          </a:r>
          <a:endParaRPr lang="en-IN" sz="1800" b="0" dirty="0">
            <a:latin typeface="Microsoft Sans Serif" pitchFamily="34" charset="0"/>
            <a:cs typeface="Microsoft Sans Serif" pitchFamily="34" charset="0"/>
          </a:endParaRPr>
        </a:p>
      </dgm:t>
    </dgm:pt>
    <dgm:pt modelId="{09526364-6529-45F2-876E-8453D645AB55}" type="parTrans" cxnId="{5F9F6B1B-0CDD-419D-A004-9E9E31D3471A}">
      <dgm:prSet/>
      <dgm:spPr/>
      <dgm:t>
        <a:bodyPr/>
        <a:lstStyle/>
        <a:p>
          <a:endParaRPr lang="en-IN"/>
        </a:p>
      </dgm:t>
    </dgm:pt>
    <dgm:pt modelId="{E923717E-A177-4B8E-ACA8-13EEE31BCC16}" type="sibTrans" cxnId="{5F9F6B1B-0CDD-419D-A004-9E9E31D3471A}">
      <dgm:prSet/>
      <dgm:spPr/>
      <dgm:t>
        <a:bodyPr/>
        <a:lstStyle/>
        <a:p>
          <a:endParaRPr lang="en-IN"/>
        </a:p>
      </dgm:t>
    </dgm:pt>
    <dgm:pt modelId="{26177713-B824-46E8-B04C-A59D23246ED4}">
      <dgm:prSet phldrT="[Text]" phldr="1"/>
      <dgm:spPr/>
      <dgm:t>
        <a:bodyPr/>
        <a:lstStyle/>
        <a:p>
          <a:endParaRPr lang="en-IN" dirty="0">
            <a:latin typeface="Microsoft Sans Serif" pitchFamily="34" charset="0"/>
            <a:cs typeface="Microsoft Sans Serif" pitchFamily="34" charset="0"/>
          </a:endParaRPr>
        </a:p>
      </dgm:t>
    </dgm:pt>
    <dgm:pt modelId="{C9B728EC-DF73-4A53-9847-16FAC1F0B940}" type="parTrans" cxnId="{55CABDA4-60E0-4251-982E-8CB85DD238F1}">
      <dgm:prSet/>
      <dgm:spPr/>
      <dgm:t>
        <a:bodyPr/>
        <a:lstStyle/>
        <a:p>
          <a:endParaRPr lang="en-IN"/>
        </a:p>
      </dgm:t>
    </dgm:pt>
    <dgm:pt modelId="{B46BAE9B-2EF2-44CC-BAC8-F41148CBFA93}" type="sibTrans" cxnId="{55CABDA4-60E0-4251-982E-8CB85DD238F1}">
      <dgm:prSet/>
      <dgm:spPr/>
      <dgm:t>
        <a:bodyPr/>
        <a:lstStyle/>
        <a:p>
          <a:endParaRPr lang="en-IN"/>
        </a:p>
      </dgm:t>
    </dgm:pt>
    <dgm:pt modelId="{5B38538F-8D5E-4DE8-A371-7372118558C8}">
      <dgm:prSet phldrT="[Text]"/>
      <dgm:spPr>
        <a:solidFill>
          <a:schemeClr val="bg1"/>
        </a:solidFill>
      </dgm:spPr>
      <dgm:t>
        <a:bodyPr/>
        <a:lstStyle/>
        <a:p>
          <a:r>
            <a:rPr lang="en-US" b="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Library</a:t>
          </a:r>
          <a:endParaRPr lang="en-IN" b="0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gm:t>
    </dgm:pt>
    <dgm:pt modelId="{F8D14CBA-5CBB-422F-B7A3-987381F6798D}" type="parTrans" cxnId="{6BB6301C-C585-4FC0-BCC8-49176B488CA8}">
      <dgm:prSet/>
      <dgm:spPr/>
      <dgm:t>
        <a:bodyPr/>
        <a:lstStyle/>
        <a:p>
          <a:endParaRPr lang="en-IN"/>
        </a:p>
      </dgm:t>
    </dgm:pt>
    <dgm:pt modelId="{95C2DCBB-8547-4A4E-8ADA-19AADF7A3E3C}" type="sibTrans" cxnId="{6BB6301C-C585-4FC0-BCC8-49176B488CA8}">
      <dgm:prSet/>
      <dgm:spPr/>
      <dgm:t>
        <a:bodyPr/>
        <a:lstStyle/>
        <a:p>
          <a:endParaRPr lang="en-IN"/>
        </a:p>
      </dgm:t>
    </dgm:pt>
    <dgm:pt modelId="{BADEB2F9-4BFA-456A-995D-8FD5C5D7A6A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Comps VII </a:t>
          </a:r>
          <a:endParaRPr lang="en-IN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gm:t>
    </dgm:pt>
    <dgm:pt modelId="{8C7716F1-E54F-457C-9D45-83E0C62BC5BB}" type="parTrans" cxnId="{46012A71-9FE8-4D4C-BB37-1E1E4C9AB730}">
      <dgm:prSet/>
      <dgm:spPr/>
      <dgm:t>
        <a:bodyPr/>
        <a:lstStyle/>
        <a:p>
          <a:endParaRPr lang="en-IN"/>
        </a:p>
      </dgm:t>
    </dgm:pt>
    <dgm:pt modelId="{F8D94269-26B0-40A7-BBF7-C04E4723680F}" type="sibTrans" cxnId="{46012A71-9FE8-4D4C-BB37-1E1E4C9AB730}">
      <dgm:prSet/>
      <dgm:spPr/>
      <dgm:t>
        <a:bodyPr/>
        <a:lstStyle/>
        <a:p>
          <a:endParaRPr lang="en-IN"/>
        </a:p>
      </dgm:t>
    </dgm:pt>
    <dgm:pt modelId="{627A99F2-6C67-42D9-BB3C-9E0440B70F6F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Comps</a:t>
          </a:r>
          <a:r>
            <a:rPr lang="en-US" dirty="0" smtClean="0">
              <a:latin typeface="Microsoft Sans Serif" pitchFamily="34" charset="0"/>
              <a:cs typeface="Microsoft Sans Serif" pitchFamily="34" charset="0"/>
            </a:rPr>
            <a:t> </a:t>
          </a:r>
          <a:r>
            <a:rPr lang="en-US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V</a:t>
          </a:r>
          <a:endParaRPr lang="en-IN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gm:t>
    </dgm:pt>
    <dgm:pt modelId="{E6228F91-0F11-43C5-A359-F8D485326FF8}" type="parTrans" cxnId="{D70F1754-4D30-43AA-8539-A6A55BFAE226}">
      <dgm:prSet/>
      <dgm:spPr/>
      <dgm:t>
        <a:bodyPr/>
        <a:lstStyle/>
        <a:p>
          <a:endParaRPr lang="en-IN"/>
        </a:p>
      </dgm:t>
    </dgm:pt>
    <dgm:pt modelId="{A42F6CB9-C7DE-409B-B9CD-B719EB0241A4}" type="sibTrans" cxnId="{D70F1754-4D30-43AA-8539-A6A55BFAE226}">
      <dgm:prSet/>
      <dgm:spPr/>
      <dgm:t>
        <a:bodyPr/>
        <a:lstStyle/>
        <a:p>
          <a:endParaRPr lang="en-IN"/>
        </a:p>
      </dgm:t>
    </dgm:pt>
    <dgm:pt modelId="{05C09BAB-4ED6-4DC8-9F92-30D704369A75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Comps</a:t>
          </a:r>
          <a:r>
            <a:rPr lang="en-US" dirty="0" smtClean="0">
              <a:latin typeface="Microsoft Sans Serif" pitchFamily="34" charset="0"/>
              <a:cs typeface="Microsoft Sans Serif" pitchFamily="34" charset="0"/>
            </a:rPr>
            <a:t> </a:t>
          </a:r>
          <a:r>
            <a:rPr lang="en-US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III</a:t>
          </a:r>
          <a:endParaRPr lang="en-IN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gm:t>
    </dgm:pt>
    <dgm:pt modelId="{A314E28A-9069-4371-9005-933D511C1A94}" type="parTrans" cxnId="{5722644E-E5D7-4B21-A1D0-4708BC61A582}">
      <dgm:prSet/>
      <dgm:spPr/>
      <dgm:t>
        <a:bodyPr/>
        <a:lstStyle/>
        <a:p>
          <a:endParaRPr lang="en-IN"/>
        </a:p>
      </dgm:t>
    </dgm:pt>
    <dgm:pt modelId="{FFFCD570-7A81-486C-BD84-DD6A37B87F18}" type="sibTrans" cxnId="{5722644E-E5D7-4B21-A1D0-4708BC61A582}">
      <dgm:prSet/>
      <dgm:spPr/>
      <dgm:t>
        <a:bodyPr/>
        <a:lstStyle/>
        <a:p>
          <a:endParaRPr lang="en-IN"/>
        </a:p>
      </dgm:t>
    </dgm:pt>
    <dgm:pt modelId="{D3566775-32EF-4344-81E1-632138A065BC}">
      <dgm:prSet phldrT="[Text]"/>
      <dgm:spPr>
        <a:solidFill>
          <a:schemeClr val="bg1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Staff-Room</a:t>
          </a:r>
          <a:endParaRPr lang="en-IN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gm:t>
    </dgm:pt>
    <dgm:pt modelId="{7620BD9F-0B8D-4340-BA73-DE58E2CC165B}" type="parTrans" cxnId="{B57A99C2-10E3-416B-9494-3286F87C60EB}">
      <dgm:prSet/>
      <dgm:spPr/>
      <dgm:t>
        <a:bodyPr/>
        <a:lstStyle/>
        <a:p>
          <a:endParaRPr lang="en-IN"/>
        </a:p>
      </dgm:t>
    </dgm:pt>
    <dgm:pt modelId="{9EE9CD28-FEC7-4230-BB33-E7CAA6A39B7D}" type="sibTrans" cxnId="{B57A99C2-10E3-416B-9494-3286F87C60EB}">
      <dgm:prSet/>
      <dgm:spPr/>
      <dgm:t>
        <a:bodyPr/>
        <a:lstStyle/>
        <a:p>
          <a:endParaRPr lang="en-IN"/>
        </a:p>
      </dgm:t>
    </dgm:pt>
    <dgm:pt modelId="{EE9B9B90-CA09-4D0C-85C2-7F915B428751}">
      <dgm:prSet phldrT="[Text]"/>
      <dgm:spPr>
        <a:solidFill>
          <a:srgbClr val="FFFF00"/>
        </a:solidFill>
        <a:ln>
          <a:solidFill>
            <a:schemeClr val="tx1"/>
          </a:solidFill>
        </a:ln>
      </dgm:spPr>
      <dgm:t>
        <a:bodyPr/>
        <a:lstStyle/>
        <a:p>
          <a:endParaRPr lang="en-IN" dirty="0">
            <a:solidFill>
              <a:schemeClr val="tx1"/>
            </a:solidFill>
          </a:endParaRPr>
        </a:p>
      </dgm:t>
    </dgm:pt>
    <dgm:pt modelId="{CDAF4DA1-EB4C-4C9D-A86E-851CC74F94BA}" type="parTrans" cxnId="{9FC73F4F-9607-4C0F-9F6A-8AA85CF16977}">
      <dgm:prSet/>
      <dgm:spPr/>
      <dgm:t>
        <a:bodyPr/>
        <a:lstStyle/>
        <a:p>
          <a:endParaRPr lang="en-IN"/>
        </a:p>
      </dgm:t>
    </dgm:pt>
    <dgm:pt modelId="{4098863D-1343-497F-81DC-EB2ED1EA8AC6}" type="sibTrans" cxnId="{9FC73F4F-9607-4C0F-9F6A-8AA85CF16977}">
      <dgm:prSet/>
      <dgm:spPr/>
      <dgm:t>
        <a:bodyPr/>
        <a:lstStyle/>
        <a:p>
          <a:endParaRPr lang="en-IN"/>
        </a:p>
      </dgm:t>
    </dgm:pt>
    <dgm:pt modelId="{921C4AA4-9E1E-430D-8C1C-D04B47EE7FD7}" type="pres">
      <dgm:prSet presAssocID="{E8BF5F88-B11F-4A4D-A01B-7B539E0EAC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E697395-BB87-4D69-91E2-63611B749D60}" type="pres">
      <dgm:prSet presAssocID="{348EBA12-CA5D-45E5-8531-9A2BEB429A2B}" presName="parentText" presStyleLbl="node1" presStyleIdx="0" presStyleCnt="7" custScaleY="103770" custLinFactNeighborY="-4950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IN"/>
        </a:p>
      </dgm:t>
    </dgm:pt>
    <dgm:pt modelId="{01EB1773-7593-4584-B4FF-0F41CC97BBB5}" type="pres">
      <dgm:prSet presAssocID="{348EBA12-CA5D-45E5-8531-9A2BEB429A2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5789B08-268A-4063-8E94-4CF908F54013}" type="pres">
      <dgm:prSet presAssocID="{EE9B9B90-CA09-4D0C-85C2-7F915B428751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B3FB1F1-693D-409F-8767-CD49F36B3CC2}" type="pres">
      <dgm:prSet presAssocID="{4098863D-1343-497F-81DC-EB2ED1EA8AC6}" presName="spacer" presStyleCnt="0"/>
      <dgm:spPr/>
    </dgm:pt>
    <dgm:pt modelId="{BD30B231-606F-4428-8FC9-D7F5A28E4551}" type="pres">
      <dgm:prSet presAssocID="{5B38538F-8D5E-4DE8-A371-7372118558C8}" presName="parentText" presStyleLbl="node1" presStyleIdx="2" presStyleCnt="7" custLinFactNeighborX="-2857" custLinFactNeighborY="5755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48E309F-9959-42F8-AC77-95D01475C245}" type="pres">
      <dgm:prSet presAssocID="{95C2DCBB-8547-4A4E-8ADA-19AADF7A3E3C}" presName="spacer" presStyleCnt="0"/>
      <dgm:spPr/>
    </dgm:pt>
    <dgm:pt modelId="{02F04512-6008-43A1-ACFF-7D26A758C741}" type="pres">
      <dgm:prSet presAssocID="{BADEB2F9-4BFA-456A-995D-8FD5C5D7A6AC}" presName="parentText" presStyleLbl="node1" presStyleIdx="3" presStyleCnt="7" custLinFactNeighborX="-2857" custLinFactNeighborY="5755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AE3E77-D03A-4C45-ADE7-6460EC119CF8}" type="pres">
      <dgm:prSet presAssocID="{F8D94269-26B0-40A7-BBF7-C04E4723680F}" presName="spacer" presStyleCnt="0"/>
      <dgm:spPr/>
    </dgm:pt>
    <dgm:pt modelId="{0C688CDF-6E56-4425-BB11-6ED5A8A6F97A}" type="pres">
      <dgm:prSet presAssocID="{627A99F2-6C67-42D9-BB3C-9E0440B70F6F}" presName="parentText" presStyleLbl="node1" presStyleIdx="4" presStyleCnt="7" custLinFactNeighborX="-2857" custLinFactNeighborY="5755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40129F4-182A-4E14-BE33-F090DD4CE69E}" type="pres">
      <dgm:prSet presAssocID="{A42F6CB9-C7DE-409B-B9CD-B719EB0241A4}" presName="spacer" presStyleCnt="0"/>
      <dgm:spPr/>
    </dgm:pt>
    <dgm:pt modelId="{F530E369-F0DE-473F-AAB0-02A5EE20D1D5}" type="pres">
      <dgm:prSet presAssocID="{05C09BAB-4ED6-4DC8-9F92-30D704369A75}" presName="parentText" presStyleLbl="node1" presStyleIdx="5" presStyleCnt="7" custLinFactNeighborX="-2857" custLinFactNeighborY="5755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E6DBC4-0970-409B-A8AE-D3F415451F5A}" type="pres">
      <dgm:prSet presAssocID="{FFFCD570-7A81-486C-BD84-DD6A37B87F18}" presName="spacer" presStyleCnt="0"/>
      <dgm:spPr/>
    </dgm:pt>
    <dgm:pt modelId="{0C269AEA-AE9B-484F-AD06-DEB9E99762AD}" type="pres">
      <dgm:prSet presAssocID="{D3566775-32EF-4344-81E1-632138A065BC}" presName="parentText" presStyleLbl="node1" presStyleIdx="6" presStyleCnt="7" custLinFactNeighborX="-2857" custLinFactNeighborY="5755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CAEE322-6861-42EC-8EDC-1DE2C65A1A40}" type="presOf" srcId="{5B38538F-8D5E-4DE8-A371-7372118558C8}" destId="{BD30B231-606F-4428-8FC9-D7F5A28E4551}" srcOrd="0" destOrd="0" presId="urn:microsoft.com/office/officeart/2005/8/layout/vList2"/>
    <dgm:cxn modelId="{6BB6301C-C585-4FC0-BCC8-49176B488CA8}" srcId="{E8BF5F88-B11F-4A4D-A01B-7B539E0EACB1}" destId="{5B38538F-8D5E-4DE8-A371-7372118558C8}" srcOrd="2" destOrd="0" parTransId="{F8D14CBA-5CBB-422F-B7A3-987381F6798D}" sibTransId="{95C2DCBB-8547-4A4E-8ADA-19AADF7A3E3C}"/>
    <dgm:cxn modelId="{D70F1754-4D30-43AA-8539-A6A55BFAE226}" srcId="{E8BF5F88-B11F-4A4D-A01B-7B539E0EACB1}" destId="{627A99F2-6C67-42D9-BB3C-9E0440B70F6F}" srcOrd="4" destOrd="0" parTransId="{E6228F91-0F11-43C5-A359-F8D485326FF8}" sibTransId="{A42F6CB9-C7DE-409B-B9CD-B719EB0241A4}"/>
    <dgm:cxn modelId="{5722644E-E5D7-4B21-A1D0-4708BC61A582}" srcId="{E8BF5F88-B11F-4A4D-A01B-7B539E0EACB1}" destId="{05C09BAB-4ED6-4DC8-9F92-30D704369A75}" srcOrd="5" destOrd="0" parTransId="{A314E28A-9069-4371-9005-933D511C1A94}" sibTransId="{FFFCD570-7A81-486C-BD84-DD6A37B87F18}"/>
    <dgm:cxn modelId="{72151EAB-B02D-4D63-93E3-A3F403D1F1D7}" type="presOf" srcId="{627A99F2-6C67-42D9-BB3C-9E0440B70F6F}" destId="{0C688CDF-6E56-4425-BB11-6ED5A8A6F97A}" srcOrd="0" destOrd="0" presId="urn:microsoft.com/office/officeart/2005/8/layout/vList2"/>
    <dgm:cxn modelId="{B57A99C2-10E3-416B-9494-3286F87C60EB}" srcId="{E8BF5F88-B11F-4A4D-A01B-7B539E0EACB1}" destId="{D3566775-32EF-4344-81E1-632138A065BC}" srcOrd="6" destOrd="0" parTransId="{7620BD9F-0B8D-4340-BA73-DE58E2CC165B}" sibTransId="{9EE9CD28-FEC7-4230-BB33-E7CAA6A39B7D}"/>
    <dgm:cxn modelId="{C1381BF3-094A-4462-B8EF-1B0D7F12FE8D}" type="presOf" srcId="{EE9B9B90-CA09-4D0C-85C2-7F915B428751}" destId="{45789B08-268A-4063-8E94-4CF908F54013}" srcOrd="0" destOrd="0" presId="urn:microsoft.com/office/officeart/2005/8/layout/vList2"/>
    <dgm:cxn modelId="{5FB29242-E3AE-4B2E-9CFF-AD1A9A0C1F97}" type="presOf" srcId="{E8BF5F88-B11F-4A4D-A01B-7B539E0EACB1}" destId="{921C4AA4-9E1E-430D-8C1C-D04B47EE7FD7}" srcOrd="0" destOrd="0" presId="urn:microsoft.com/office/officeart/2005/8/layout/vList2"/>
    <dgm:cxn modelId="{724DA9CF-AEDF-4A47-86FE-369DA08BC66C}" type="presOf" srcId="{348EBA12-CA5D-45E5-8531-9A2BEB429A2B}" destId="{EE697395-BB87-4D69-91E2-63611B749D60}" srcOrd="0" destOrd="0" presId="urn:microsoft.com/office/officeart/2005/8/layout/vList2"/>
    <dgm:cxn modelId="{5F9F6B1B-0CDD-419D-A004-9E9E31D3471A}" srcId="{E8BF5F88-B11F-4A4D-A01B-7B539E0EACB1}" destId="{348EBA12-CA5D-45E5-8531-9A2BEB429A2B}" srcOrd="0" destOrd="0" parTransId="{09526364-6529-45F2-876E-8453D645AB55}" sibTransId="{E923717E-A177-4B8E-ACA8-13EEE31BCC16}"/>
    <dgm:cxn modelId="{E9B47AF4-D006-4FE9-B464-8703C7C68337}" type="presOf" srcId="{D3566775-32EF-4344-81E1-632138A065BC}" destId="{0C269AEA-AE9B-484F-AD06-DEB9E99762AD}" srcOrd="0" destOrd="0" presId="urn:microsoft.com/office/officeart/2005/8/layout/vList2"/>
    <dgm:cxn modelId="{9FC73F4F-9607-4C0F-9F6A-8AA85CF16977}" srcId="{E8BF5F88-B11F-4A4D-A01B-7B539E0EACB1}" destId="{EE9B9B90-CA09-4D0C-85C2-7F915B428751}" srcOrd="1" destOrd="0" parTransId="{CDAF4DA1-EB4C-4C9D-A86E-851CC74F94BA}" sibTransId="{4098863D-1343-497F-81DC-EB2ED1EA8AC6}"/>
    <dgm:cxn modelId="{06A831C0-5A66-4ECE-B7A3-82A1A989263B}" type="presOf" srcId="{26177713-B824-46E8-B04C-A59D23246ED4}" destId="{01EB1773-7593-4584-B4FF-0F41CC97BBB5}" srcOrd="0" destOrd="0" presId="urn:microsoft.com/office/officeart/2005/8/layout/vList2"/>
    <dgm:cxn modelId="{46012A71-9FE8-4D4C-BB37-1E1E4C9AB730}" srcId="{E8BF5F88-B11F-4A4D-A01B-7B539E0EACB1}" destId="{BADEB2F9-4BFA-456A-995D-8FD5C5D7A6AC}" srcOrd="3" destOrd="0" parTransId="{8C7716F1-E54F-457C-9D45-83E0C62BC5BB}" sibTransId="{F8D94269-26B0-40A7-BBF7-C04E4723680F}"/>
    <dgm:cxn modelId="{D633C4FA-1D35-4F1C-9095-16E257BD74D6}" type="presOf" srcId="{05C09BAB-4ED6-4DC8-9F92-30D704369A75}" destId="{F530E369-F0DE-473F-AAB0-02A5EE20D1D5}" srcOrd="0" destOrd="0" presId="urn:microsoft.com/office/officeart/2005/8/layout/vList2"/>
    <dgm:cxn modelId="{8039C640-D16A-4115-BD78-893480A24E88}" type="presOf" srcId="{BADEB2F9-4BFA-456A-995D-8FD5C5D7A6AC}" destId="{02F04512-6008-43A1-ACFF-7D26A758C741}" srcOrd="0" destOrd="0" presId="urn:microsoft.com/office/officeart/2005/8/layout/vList2"/>
    <dgm:cxn modelId="{55CABDA4-60E0-4251-982E-8CB85DD238F1}" srcId="{348EBA12-CA5D-45E5-8531-9A2BEB429A2B}" destId="{26177713-B824-46E8-B04C-A59D23246ED4}" srcOrd="0" destOrd="0" parTransId="{C9B728EC-DF73-4A53-9847-16FAC1F0B940}" sibTransId="{B46BAE9B-2EF2-44CC-BAC8-F41148CBFA93}"/>
    <dgm:cxn modelId="{2F78D37C-781B-4E3A-8780-BA8F3D98059A}" type="presParOf" srcId="{921C4AA4-9E1E-430D-8C1C-D04B47EE7FD7}" destId="{EE697395-BB87-4D69-91E2-63611B749D60}" srcOrd="0" destOrd="0" presId="urn:microsoft.com/office/officeart/2005/8/layout/vList2"/>
    <dgm:cxn modelId="{17AA1D50-C300-492B-8614-2A352FE60636}" type="presParOf" srcId="{921C4AA4-9E1E-430D-8C1C-D04B47EE7FD7}" destId="{01EB1773-7593-4584-B4FF-0F41CC97BBB5}" srcOrd="1" destOrd="0" presId="urn:microsoft.com/office/officeart/2005/8/layout/vList2"/>
    <dgm:cxn modelId="{EE508D54-2CC4-4EC0-9EC4-E435C303F04B}" type="presParOf" srcId="{921C4AA4-9E1E-430D-8C1C-D04B47EE7FD7}" destId="{45789B08-268A-4063-8E94-4CF908F54013}" srcOrd="2" destOrd="0" presId="urn:microsoft.com/office/officeart/2005/8/layout/vList2"/>
    <dgm:cxn modelId="{239F9151-7403-4050-88C3-1AB9D86EF907}" type="presParOf" srcId="{921C4AA4-9E1E-430D-8C1C-D04B47EE7FD7}" destId="{6B3FB1F1-693D-409F-8767-CD49F36B3CC2}" srcOrd="3" destOrd="0" presId="urn:microsoft.com/office/officeart/2005/8/layout/vList2"/>
    <dgm:cxn modelId="{24AE89A1-B6FC-42C7-9D4B-2EAAF6CDC5FD}" type="presParOf" srcId="{921C4AA4-9E1E-430D-8C1C-D04B47EE7FD7}" destId="{BD30B231-606F-4428-8FC9-D7F5A28E4551}" srcOrd="4" destOrd="0" presId="urn:microsoft.com/office/officeart/2005/8/layout/vList2"/>
    <dgm:cxn modelId="{408AC710-1C2B-4DCC-84AE-B10F0F279A3B}" type="presParOf" srcId="{921C4AA4-9E1E-430D-8C1C-D04B47EE7FD7}" destId="{748E309F-9959-42F8-AC77-95D01475C245}" srcOrd="5" destOrd="0" presId="urn:microsoft.com/office/officeart/2005/8/layout/vList2"/>
    <dgm:cxn modelId="{CE459FF5-5AA9-4252-9EC7-1442A9BA1640}" type="presParOf" srcId="{921C4AA4-9E1E-430D-8C1C-D04B47EE7FD7}" destId="{02F04512-6008-43A1-ACFF-7D26A758C741}" srcOrd="6" destOrd="0" presId="urn:microsoft.com/office/officeart/2005/8/layout/vList2"/>
    <dgm:cxn modelId="{9F7AF0C2-BA14-4F77-BB71-3AA11D4A22E6}" type="presParOf" srcId="{921C4AA4-9E1E-430D-8C1C-D04B47EE7FD7}" destId="{03AE3E77-D03A-4C45-ADE7-6460EC119CF8}" srcOrd="7" destOrd="0" presId="urn:microsoft.com/office/officeart/2005/8/layout/vList2"/>
    <dgm:cxn modelId="{A7CDC124-FD3D-4CD3-BDBF-204054A00B1E}" type="presParOf" srcId="{921C4AA4-9E1E-430D-8C1C-D04B47EE7FD7}" destId="{0C688CDF-6E56-4425-BB11-6ED5A8A6F97A}" srcOrd="8" destOrd="0" presId="urn:microsoft.com/office/officeart/2005/8/layout/vList2"/>
    <dgm:cxn modelId="{1EF7939F-39E8-4F41-8C73-A9D6C3953D8C}" type="presParOf" srcId="{921C4AA4-9E1E-430D-8C1C-D04B47EE7FD7}" destId="{140129F4-182A-4E14-BE33-F090DD4CE69E}" srcOrd="9" destOrd="0" presId="urn:microsoft.com/office/officeart/2005/8/layout/vList2"/>
    <dgm:cxn modelId="{354EA604-E370-45A1-A60F-8E897AEE3E90}" type="presParOf" srcId="{921C4AA4-9E1E-430D-8C1C-D04B47EE7FD7}" destId="{F530E369-F0DE-473F-AAB0-02A5EE20D1D5}" srcOrd="10" destOrd="0" presId="urn:microsoft.com/office/officeart/2005/8/layout/vList2"/>
    <dgm:cxn modelId="{474C2876-BA2B-433D-BDD7-5EB3F2C5CCF8}" type="presParOf" srcId="{921C4AA4-9E1E-430D-8C1C-D04B47EE7FD7}" destId="{4AE6DBC4-0970-409B-A8AE-D3F415451F5A}" srcOrd="11" destOrd="0" presId="urn:microsoft.com/office/officeart/2005/8/layout/vList2"/>
    <dgm:cxn modelId="{15749F79-B42E-47B2-B805-B36A4B66A9F0}" type="presParOf" srcId="{921C4AA4-9E1E-430D-8C1C-D04B47EE7FD7}" destId="{0C269AEA-AE9B-484F-AD06-DEB9E99762AD}" srcOrd="12" destOrd="0" presId="urn:microsoft.com/office/officeart/2005/8/layout/vList2"/>
  </dgm:cxnLst>
  <dgm:bg>
    <a:solidFill>
      <a:schemeClr val="bg2"/>
    </a:solidFill>
  </dgm:bg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E697395-BB87-4D69-91E2-63611B749D60}">
      <dsp:nvSpPr>
        <dsp:cNvPr id="0" name=""/>
        <dsp:cNvSpPr/>
      </dsp:nvSpPr>
      <dsp:spPr>
        <a:xfrm>
          <a:off x="0" y="3772"/>
          <a:ext cx="2667000" cy="497177"/>
        </a:xfrm>
        <a:prstGeom prst="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latin typeface="Microsoft Sans Serif" pitchFamily="34" charset="0"/>
              <a:cs typeface="Microsoft Sans Serif" pitchFamily="34" charset="0"/>
            </a:rPr>
            <a:t>Choose your Destination</a:t>
          </a:r>
          <a:endParaRPr lang="en-IN" sz="1800" b="0" kern="1200" dirty="0">
            <a:latin typeface="Microsoft Sans Serif" pitchFamily="34" charset="0"/>
            <a:cs typeface="Microsoft Sans Serif" pitchFamily="34" charset="0"/>
          </a:endParaRPr>
        </a:p>
      </dsp:txBody>
      <dsp:txXfrm>
        <a:off x="0" y="3772"/>
        <a:ext cx="2667000" cy="497177"/>
      </dsp:txXfrm>
    </dsp:sp>
    <dsp:sp modelId="{01EB1773-7593-4584-B4FF-0F41CC97BBB5}">
      <dsp:nvSpPr>
        <dsp:cNvPr id="0" name=""/>
        <dsp:cNvSpPr/>
      </dsp:nvSpPr>
      <dsp:spPr>
        <a:xfrm>
          <a:off x="0" y="518163"/>
          <a:ext cx="26670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67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IN" sz="1600" kern="1200" dirty="0">
            <a:latin typeface="Microsoft Sans Serif" pitchFamily="34" charset="0"/>
            <a:cs typeface="Microsoft Sans Serif" pitchFamily="34" charset="0"/>
          </a:endParaRPr>
        </a:p>
      </dsp:txBody>
      <dsp:txXfrm>
        <a:off x="0" y="518163"/>
        <a:ext cx="2667000" cy="347760"/>
      </dsp:txXfrm>
    </dsp:sp>
    <dsp:sp modelId="{45789B08-268A-4063-8E94-4CF908F54013}">
      <dsp:nvSpPr>
        <dsp:cNvPr id="0" name=""/>
        <dsp:cNvSpPr/>
      </dsp:nvSpPr>
      <dsp:spPr>
        <a:xfrm>
          <a:off x="0" y="865923"/>
          <a:ext cx="2667000" cy="479114"/>
        </a:xfrm>
        <a:prstGeom prst="roundRect">
          <a:avLst/>
        </a:prstGeom>
        <a:solidFill>
          <a:srgbClr val="FFFF0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100" kern="1200" dirty="0">
            <a:solidFill>
              <a:schemeClr val="tx1"/>
            </a:solidFill>
          </a:endParaRPr>
        </a:p>
      </dsp:txBody>
      <dsp:txXfrm>
        <a:off x="0" y="865923"/>
        <a:ext cx="2667000" cy="479114"/>
      </dsp:txXfrm>
    </dsp:sp>
    <dsp:sp modelId="{BD30B231-606F-4428-8FC9-D7F5A28E4551}">
      <dsp:nvSpPr>
        <dsp:cNvPr id="0" name=""/>
        <dsp:cNvSpPr/>
      </dsp:nvSpPr>
      <dsp:spPr>
        <a:xfrm>
          <a:off x="0" y="1440328"/>
          <a:ext cx="2667000" cy="479114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Library</a:t>
          </a:r>
          <a:endParaRPr lang="en-IN" sz="2100" b="0" kern="1200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sp:txBody>
      <dsp:txXfrm>
        <a:off x="0" y="1440328"/>
        <a:ext cx="2667000" cy="479114"/>
      </dsp:txXfrm>
    </dsp:sp>
    <dsp:sp modelId="{02F04512-6008-43A1-ACFF-7D26A758C741}">
      <dsp:nvSpPr>
        <dsp:cNvPr id="0" name=""/>
        <dsp:cNvSpPr/>
      </dsp:nvSpPr>
      <dsp:spPr>
        <a:xfrm>
          <a:off x="0" y="1979923"/>
          <a:ext cx="2667000" cy="479114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Comps VII </a:t>
          </a:r>
          <a:endParaRPr lang="en-IN" sz="2100" kern="1200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sp:txBody>
      <dsp:txXfrm>
        <a:off x="0" y="1979923"/>
        <a:ext cx="2667000" cy="479114"/>
      </dsp:txXfrm>
    </dsp:sp>
    <dsp:sp modelId="{0C688CDF-6E56-4425-BB11-6ED5A8A6F97A}">
      <dsp:nvSpPr>
        <dsp:cNvPr id="0" name=""/>
        <dsp:cNvSpPr/>
      </dsp:nvSpPr>
      <dsp:spPr>
        <a:xfrm>
          <a:off x="0" y="2519518"/>
          <a:ext cx="2667000" cy="479114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Comps</a:t>
          </a:r>
          <a:r>
            <a:rPr lang="en-US" sz="2100" kern="1200" dirty="0" smtClean="0">
              <a:latin typeface="Microsoft Sans Serif" pitchFamily="34" charset="0"/>
              <a:cs typeface="Microsoft Sans Serif" pitchFamily="34" charset="0"/>
            </a:rPr>
            <a:t> </a:t>
          </a:r>
          <a:r>
            <a:rPr lang="en-US" sz="2100" kern="1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V</a:t>
          </a:r>
          <a:endParaRPr lang="en-IN" sz="2100" kern="1200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sp:txBody>
      <dsp:txXfrm>
        <a:off x="0" y="2519518"/>
        <a:ext cx="2667000" cy="479114"/>
      </dsp:txXfrm>
    </dsp:sp>
    <dsp:sp modelId="{F530E369-F0DE-473F-AAB0-02A5EE20D1D5}">
      <dsp:nvSpPr>
        <dsp:cNvPr id="0" name=""/>
        <dsp:cNvSpPr/>
      </dsp:nvSpPr>
      <dsp:spPr>
        <a:xfrm>
          <a:off x="0" y="3059113"/>
          <a:ext cx="2667000" cy="479114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Comps</a:t>
          </a:r>
          <a:r>
            <a:rPr lang="en-US" sz="2100" kern="1200" dirty="0" smtClean="0">
              <a:latin typeface="Microsoft Sans Serif" pitchFamily="34" charset="0"/>
              <a:cs typeface="Microsoft Sans Serif" pitchFamily="34" charset="0"/>
            </a:rPr>
            <a:t> </a:t>
          </a:r>
          <a:r>
            <a:rPr lang="en-US" sz="2100" kern="1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III</a:t>
          </a:r>
          <a:endParaRPr lang="en-IN" sz="2100" kern="1200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sp:txBody>
      <dsp:txXfrm>
        <a:off x="0" y="3059113"/>
        <a:ext cx="2667000" cy="479114"/>
      </dsp:txXfrm>
    </dsp:sp>
    <dsp:sp modelId="{0C269AEA-AE9B-484F-AD06-DEB9E99762AD}">
      <dsp:nvSpPr>
        <dsp:cNvPr id="0" name=""/>
        <dsp:cNvSpPr/>
      </dsp:nvSpPr>
      <dsp:spPr>
        <a:xfrm>
          <a:off x="0" y="3584885"/>
          <a:ext cx="2667000" cy="479114"/>
        </a:xfrm>
        <a:prstGeom prst="roundRect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rPr>
            <a:t>Staff-Room</a:t>
          </a:r>
          <a:endParaRPr lang="en-IN" sz="2100" kern="1200" dirty="0">
            <a:solidFill>
              <a:schemeClr val="tx1"/>
            </a:solidFill>
            <a:latin typeface="Microsoft Sans Serif" pitchFamily="34" charset="0"/>
            <a:cs typeface="Microsoft Sans Serif" pitchFamily="34" charset="0"/>
          </a:endParaRPr>
        </a:p>
      </dsp:txBody>
      <dsp:txXfrm>
        <a:off x="0" y="3584885"/>
        <a:ext cx="2667000" cy="4791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1118F-3222-4E57-ACD9-8EC0CFE9F0BD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3E3FD-CB81-4FEE-B9AD-E1A53DC9E0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F059A-1EED-4A78-8EC0-2AAD9871D5F1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32271-3732-455C-948A-78E25C780EF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2AD08-854A-4AE5-A8D4-B6E6227082A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3/29/2012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729AD-A731-4716-AE4A-2E1EF82DFB4F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2.jpeg"/><Relationship Id="rId7" Type="http://schemas.openxmlformats.org/officeDocument/2006/relationships/diagramData" Target="../diagrams/data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microsoft.com/office/2007/relationships/diagramDrawing" Target="../diagrams/drawing1.xml"/><Relationship Id="rId5" Type="http://schemas.openxmlformats.org/officeDocument/2006/relationships/image" Target="../media/image1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13.jpe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0" y="4572000"/>
            <a:ext cx="4876800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9600" b="1" i="1" dirty="0" smtClean="0">
                <a:ln w="12700"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9600" b="1" dirty="0" smtClean="0">
                <a:ln w="12700">
                  <a:noFill/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itchFamily="34" charset="0"/>
              </a:rPr>
              <a:t>-MAPS</a:t>
            </a:r>
            <a:endParaRPr lang="en-US" sz="9600" b="1" dirty="0">
              <a:ln w="12700">
                <a:noFill/>
              </a:ln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05200"/>
            <a:ext cx="9144000" cy="838200"/>
          </a:xfrm>
        </p:spPr>
        <p:txBody>
          <a:bodyPr>
            <a:noAutofit/>
          </a:bodyPr>
          <a:lstStyle/>
          <a:p>
            <a:pPr algn="r">
              <a:buNone/>
            </a:pPr>
            <a:r>
              <a:rPr lang="en-US" sz="37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itchFamily="34" charset="0"/>
                <a:cs typeface="Microsoft Sans Serif" pitchFamily="34" charset="0"/>
              </a:rPr>
              <a:t>“</a:t>
            </a:r>
            <a:r>
              <a:rPr lang="en-US" sz="3700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itchFamily="34" charset="0"/>
                <a:cs typeface="Microsoft Sans Serif" pitchFamily="34" charset="0"/>
              </a:rPr>
              <a:t>Interior Mapping </a:t>
            </a:r>
            <a:r>
              <a:rPr lang="en-US" sz="37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Sans Serif" pitchFamily="34" charset="0"/>
                <a:cs typeface="Microsoft Sans Serif" pitchFamily="34" charset="0"/>
              </a:rPr>
              <a:t>and Positioning System”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914400" y="4191000"/>
            <a:ext cx="91440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14500" lvl="3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9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By:</a:t>
            </a:r>
          </a:p>
          <a:p>
            <a:pPr marL="1714500" lvl="3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9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900" b="1" i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Sachin</a:t>
            </a:r>
            <a:r>
              <a:rPr lang="en-US" sz="29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Ghode</a:t>
            </a:r>
            <a:endParaRPr lang="en-US" sz="2900" b="1" i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0" lvl="3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9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900" b="1" i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Pralhad</a:t>
            </a:r>
            <a:r>
              <a:rPr lang="en-US" sz="29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900" b="1" i="1" dirty="0" err="1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Sapre</a:t>
            </a:r>
            <a:endParaRPr lang="en-US" sz="2900" b="1" i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0" lvl="3" indent="-342900">
              <a:spcBef>
                <a:spcPct val="20000"/>
              </a:spcBef>
              <a:buFont typeface="Arial" pitchFamily="34" charset="0"/>
              <a:buNone/>
            </a:pPr>
            <a:r>
              <a:rPr kumimoji="0" lang="en-US" sz="29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	</a:t>
            </a:r>
            <a:r>
              <a:rPr kumimoji="0" lang="en-US" sz="2900" b="1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Sanket</a:t>
            </a:r>
            <a:r>
              <a:rPr kumimoji="0" lang="en-US" sz="2900" b="1" i="1" u="none" strike="noStrike" kern="1200" cap="none" spc="0" normalizeH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sz="2900" b="1" i="1" u="none" strike="noStrike" kern="1200" cap="none" spc="0" normalizeH="0" noProof="0" dirty="0" err="1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uLnTx/>
                <a:uFillTx/>
                <a:latin typeface="Times New Roman" pitchFamily="18" charset="0"/>
                <a:cs typeface="Times New Roman" pitchFamily="18" charset="0"/>
              </a:rPr>
              <a:t>Shetye</a:t>
            </a:r>
            <a:endParaRPr lang="en-US" sz="2900" b="1" i="1" dirty="0" smtClean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714500" lvl="3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900" b="1" i="1" dirty="0" smtClean="0">
                <a:latin typeface="Times New Roman" pitchFamily="18" charset="0"/>
                <a:cs typeface="Times New Roman" pitchFamily="18" charset="0"/>
              </a:rPr>
              <a:t>Department of Computer Engineering, Fr. CRIT</a:t>
            </a:r>
            <a:endParaRPr kumimoji="0" lang="en-US" sz="2900" b="1" i="1" u="none" strike="noStrike" kern="1200" cap="none" spc="0" normalizeH="0" noProof="0" dirty="0" smtClean="0">
              <a:ln>
                <a:noFill/>
              </a:ln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Pralhad\Desktop\mumbai_airpo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3581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Saumitra\Desktop\Images For Presentation\Map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</p:spPr>
      </p:pic>
      <p:pic>
        <p:nvPicPr>
          <p:cNvPr id="2051" name="Picture 3" descr="C:\Users\Saumitra\Desktop\Waves Small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590800"/>
            <a:ext cx="1143000" cy="13430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GPS</a:t>
            </a:r>
            <a:endParaRPr lang="en-US" sz="48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Microsoft Sans Serif" pitchFamily="34" charset="0"/>
                <a:cs typeface="Microsoft Sans Serif" pitchFamily="34" charset="0"/>
              </a:rPr>
              <a:t>GPS can’t locate receivers without Line-Of-Sight</a:t>
            </a:r>
          </a:p>
          <a:p>
            <a:pPr>
              <a:buNone/>
            </a:pPr>
            <a:endParaRPr lang="en-US" sz="2800" dirty="0" smtClean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28" name="Picture 4" descr="C:\Users\Saumitra\Desktop\Images For Presentation\Mobile User 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2895600"/>
            <a:ext cx="635000" cy="63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30805E-7 L -0.04306 0.209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" y="1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4311E-6 L -0.04583 0.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 descr="C:\Users\Saumitra\Desktop\Waves Smal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1400" y="2466975"/>
            <a:ext cx="1143000" cy="1343025"/>
          </a:xfrm>
          <a:prstGeom prst="rect">
            <a:avLst/>
          </a:prstGeom>
          <a:noFill/>
        </p:spPr>
      </p:pic>
      <p:pic>
        <p:nvPicPr>
          <p:cNvPr id="1034" name="Picture 10" descr="C:\Users\Saumitra\Desktop\Waves Smal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572000"/>
            <a:ext cx="1143000" cy="1343025"/>
          </a:xfrm>
          <a:prstGeom prst="rect">
            <a:avLst/>
          </a:prstGeom>
          <a:noFill/>
        </p:spPr>
      </p:pic>
      <p:pic>
        <p:nvPicPr>
          <p:cNvPr id="1033" name="Picture 9" descr="C:\Users\Saumitra\Desktop\Waves Small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095375"/>
            <a:ext cx="1143000" cy="13430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latin typeface="Century Gothic" pitchFamily="34" charset="0"/>
              </a:rPr>
              <a:t>Wi-Fi Triangulation</a:t>
            </a:r>
            <a:endParaRPr lang="en-US" sz="4800" b="1" dirty="0">
              <a:ln w="12700">
                <a:noFill/>
              </a:ln>
              <a:solidFill>
                <a:srgbClr val="000099"/>
              </a:solidFill>
              <a:latin typeface="Century Gothic" pitchFamily="34" charset="0"/>
            </a:endParaRPr>
          </a:p>
        </p:txBody>
      </p:sp>
      <p:pic>
        <p:nvPicPr>
          <p:cNvPr id="4099" name="Picture 3" descr="C:\Users\Saumitra\Desktop\Mobile User 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3124200"/>
            <a:ext cx="1066800" cy="10668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85800" y="30480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icrosoft Sans Serif" pitchFamily="34" charset="0"/>
                <a:cs typeface="Microsoft Sans Serif" pitchFamily="34" charset="0"/>
              </a:rPr>
              <a:t>Wi-Fi  Router</a:t>
            </a:r>
            <a:endParaRPr lang="en-US" sz="2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76400" y="61722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icrosoft Sans Serif" pitchFamily="34" charset="0"/>
                <a:cs typeface="Microsoft Sans Serif" pitchFamily="34" charset="0"/>
              </a:rPr>
              <a:t>Wi-Fi  Router</a:t>
            </a:r>
            <a:endParaRPr lang="en-US" sz="22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58000" y="41910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Microsoft Sans Serif" pitchFamily="34" charset="0"/>
                <a:cs typeface="Microsoft Sans Serif" pitchFamily="34" charset="0"/>
              </a:rPr>
              <a:t>Wi-Fi  Router</a:t>
            </a:r>
            <a:endParaRPr lang="en-US" sz="2200" dirty="0"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5181600" y="3886200"/>
            <a:ext cx="167640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Saumitra\Desktop\Rou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524000"/>
            <a:ext cx="1295400" cy="1295400"/>
          </a:xfrm>
          <a:prstGeom prst="rect">
            <a:avLst/>
          </a:prstGeom>
          <a:noFill/>
        </p:spPr>
      </p:pic>
      <p:pic>
        <p:nvPicPr>
          <p:cNvPr id="6" name="Picture 2" descr="C:\Users\Saumitra\Desktop\Rou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953000"/>
            <a:ext cx="1295400" cy="1295400"/>
          </a:xfrm>
          <a:prstGeom prst="rect">
            <a:avLst/>
          </a:prstGeom>
          <a:noFill/>
        </p:spPr>
      </p:pic>
      <p:pic>
        <p:nvPicPr>
          <p:cNvPr id="7" name="Picture 2" descr="C:\Users\Saumitra\Desktop\Rou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819400"/>
            <a:ext cx="1295400" cy="1295400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>
          <a:xfrm flipV="1">
            <a:off x="2133600" y="4267200"/>
            <a:ext cx="17526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981200" y="2057400"/>
            <a:ext cx="1752600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0176" y="457200"/>
            <a:ext cx="8887624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5" descr="C:\Users\Saumitra\Desktop\Rout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8600" y="2362200"/>
            <a:ext cx="533400" cy="533400"/>
          </a:xfrm>
          <a:prstGeom prst="rect">
            <a:avLst/>
          </a:prstGeom>
          <a:ln w="762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 descr="C:\Users\Saumitra\Desktop\Rout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3352800"/>
            <a:ext cx="533400" cy="533400"/>
          </a:xfrm>
          <a:prstGeom prst="rect">
            <a:avLst/>
          </a:prstGeom>
          <a:ln w="762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" name="Picture 5" descr="C:\Users\Saumitra\Desktop\Rout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3352800"/>
            <a:ext cx="533400" cy="533400"/>
          </a:xfrm>
          <a:prstGeom prst="rect">
            <a:avLst/>
          </a:prstGeom>
          <a:ln w="76200" cap="sq">
            <a:solidFill>
              <a:srgbClr val="C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6" descr="C:\Users\Saumitra\Desktop\Mobile User 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2590800"/>
            <a:ext cx="762000" cy="762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92D05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Solutions in </a:t>
            </a:r>
            <a:r>
              <a:rPr lang="en-US" sz="4800" b="1" u="sng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in-MAPS</a:t>
            </a:r>
            <a:endParaRPr lang="en-US" sz="4800" b="1" u="sng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buClr>
                <a:srgbClr val="92D050"/>
              </a:buClr>
              <a:buSzPct val="130000"/>
              <a:buNone/>
            </a:pPr>
            <a:r>
              <a:rPr lang="en-US" sz="2800" u="sng" dirty="0" smtClean="0">
                <a:solidFill>
                  <a:srgbClr val="000000"/>
                </a:solidFill>
                <a:latin typeface="Microsoft Sans Serif" pitchFamily="34" charset="0"/>
                <a:cs typeface="Microsoft Sans Serif" pitchFamily="34" charset="0"/>
              </a:rPr>
              <a:t>Mapping</a:t>
            </a: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r>
              <a:rPr lang="en-US" sz="2800" dirty="0" err="1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OpenStreetMap</a:t>
            </a:r>
            <a:r>
              <a:rPr lang="en-US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is completely open </a:t>
            </a:r>
            <a:r>
              <a:rPr lang="en-US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source</a:t>
            </a: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r>
              <a:rPr lang="en-US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P</a:t>
            </a:r>
            <a:r>
              <a:rPr lang="en-US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rovides </a:t>
            </a:r>
            <a:r>
              <a:rPr lang="en-US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comprehensive support for indoor mapping </a:t>
            </a: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None/>
            </a:pP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3"/>
              </a:buBlip>
            </a:pPr>
            <a:endParaRPr lang="en-US" sz="2800" dirty="0" smtClean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6386" name="Picture 2" descr="C:\Users\Pralhad\Desktop\OpenStreetMa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4038600"/>
            <a:ext cx="2421092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Solutions in </a:t>
            </a:r>
            <a:r>
              <a:rPr lang="en-US" sz="4800" b="1" u="sng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in-MAPS</a:t>
            </a:r>
            <a:endParaRPr lang="en-US" sz="4800" b="1" u="sng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>
            <a:noAutofit/>
          </a:bodyPr>
          <a:lstStyle/>
          <a:p>
            <a:pPr>
              <a:buClr>
                <a:srgbClr val="92D050"/>
              </a:buClr>
              <a:buSzPct val="130000"/>
              <a:buNone/>
            </a:pPr>
            <a:r>
              <a:rPr lang="en-US" sz="2800" u="sng" dirty="0" smtClean="0">
                <a:latin typeface="Microsoft Sans Serif" pitchFamily="34" charset="0"/>
                <a:cs typeface="Microsoft Sans Serif" pitchFamily="34" charset="0"/>
              </a:rPr>
              <a:t>Positioning</a:t>
            </a:r>
            <a:endParaRPr lang="en-IN" sz="2800" u="sng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None/>
            </a:pPr>
            <a:endParaRPr lang="en-IN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r>
              <a:rPr lang="en-IN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Inertial </a:t>
            </a:r>
            <a:r>
              <a:rPr lang="en-IN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navigation system (INS) integrating the output of a set of sensors to compute </a:t>
            </a:r>
            <a:r>
              <a:rPr lang="en-IN" sz="2800" u="sng" dirty="0" smtClean="0">
                <a:latin typeface="Microsoft Sans Serif" pitchFamily="34" charset="0"/>
                <a:cs typeface="Microsoft Sans Serif" pitchFamily="34" charset="0"/>
              </a:rPr>
              <a:t>position, velocity, and altitude</a:t>
            </a:r>
            <a:r>
              <a:rPr lang="en-IN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. The sensors used are </a:t>
            </a:r>
            <a:r>
              <a:rPr lang="en-IN" sz="2800" u="sng" dirty="0" smtClean="0">
                <a:latin typeface="Microsoft Sans Serif" pitchFamily="34" charset="0"/>
                <a:cs typeface="Microsoft Sans Serif" pitchFamily="34" charset="0"/>
              </a:rPr>
              <a:t>compass</a:t>
            </a:r>
            <a:r>
              <a:rPr lang="en-IN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IN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and </a:t>
            </a:r>
            <a:r>
              <a:rPr lang="en-IN" sz="2800" u="sng" dirty="0" smtClean="0">
                <a:latin typeface="Microsoft Sans Serif" pitchFamily="34" charset="0"/>
                <a:cs typeface="Microsoft Sans Serif" pitchFamily="34" charset="0"/>
              </a:rPr>
              <a:t>accelerometers</a:t>
            </a:r>
            <a:r>
              <a:rPr lang="en-IN" sz="28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IN" sz="28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which are available in ANY Android Smartphone.</a:t>
            </a:r>
            <a:r>
              <a:rPr lang="en-IN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</a:p>
          <a:p>
            <a:pPr>
              <a:buClr>
                <a:srgbClr val="92D050"/>
              </a:buClr>
              <a:buSzPct val="130000"/>
              <a:buNone/>
            </a:pPr>
            <a:endParaRPr lang="en-IN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r>
              <a:rPr lang="en-IN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Compass: angle </a:t>
            </a:r>
            <a:r>
              <a:rPr lang="en-IN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with respect to inertial space</a:t>
            </a: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r>
              <a:rPr lang="en-IN" sz="2800" dirty="0" smtClean="0">
                <a:solidFill>
                  <a:srgbClr val="00CC00"/>
                </a:solidFill>
                <a:latin typeface="Microsoft Sans Serif" pitchFamily="34" charset="0"/>
                <a:cs typeface="Microsoft Sans Serif" pitchFamily="34" charset="0"/>
              </a:rPr>
              <a:t>Accelerometers measure linear acceleration</a:t>
            </a: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2"/>
              </a:buBlip>
            </a:pP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None/>
            </a:pPr>
            <a:endParaRPr lang="en-US" sz="2800" dirty="0" smtClean="0">
              <a:solidFill>
                <a:srgbClr val="00CC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SzPct val="130000"/>
              <a:buBlip>
                <a:blip r:embed="rId3"/>
              </a:buBlip>
            </a:pPr>
            <a:endParaRPr lang="en-US" sz="2800" dirty="0" smtClean="0">
              <a:latin typeface="Microsoft Sans Serif" pitchFamily="34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1981200" y="2057400"/>
            <a:ext cx="4320000" cy="432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Inertial Navigation System</a:t>
            </a:r>
            <a:endParaRPr lang="en-US" sz="4800" b="1" u="sng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2743200"/>
            <a:ext cx="2438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Measured Acceleration gives displacement</a:t>
            </a:r>
            <a:endParaRPr lang="en-IN" sz="21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4015200"/>
            <a:ext cx="2438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(</a:t>
            </a:r>
            <a:r>
              <a:rPr lang="en-US" sz="2100" dirty="0" err="1" smtClean="0">
                <a:latin typeface="Microsoft Sans Serif" pitchFamily="34" charset="0"/>
                <a:cs typeface="Microsoft Sans Serif" pitchFamily="34" charset="0"/>
              </a:rPr>
              <a:t>x</a:t>
            </a:r>
            <a:r>
              <a:rPr lang="en-US" sz="2100" baseline="-25000" dirty="0" err="1" smtClean="0">
                <a:latin typeface="Microsoft Sans Serif" pitchFamily="34" charset="0"/>
                <a:cs typeface="Microsoft Sans Serif" pitchFamily="34" charset="0"/>
              </a:rPr>
              <a:t>old</a:t>
            </a: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, </a:t>
            </a:r>
            <a:r>
              <a:rPr lang="en-US" sz="2100" dirty="0" err="1" smtClean="0">
                <a:latin typeface="Microsoft Sans Serif" pitchFamily="34" charset="0"/>
                <a:cs typeface="Microsoft Sans Serif" pitchFamily="34" charset="0"/>
              </a:rPr>
              <a:t>y</a:t>
            </a:r>
            <a:r>
              <a:rPr lang="en-US" sz="2000" baseline="-25000" dirty="0" err="1" smtClean="0">
                <a:latin typeface="Microsoft Sans Serif" pitchFamily="34" charset="0"/>
                <a:cs typeface="Microsoft Sans Serif" pitchFamily="34" charset="0"/>
              </a:rPr>
              <a:t>old</a:t>
            </a: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)</a:t>
            </a:r>
            <a:endParaRPr lang="en-IN" sz="21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200" y="5029200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Real World Space</a:t>
            </a:r>
            <a:endParaRPr lang="en-IN" sz="28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962400" y="4015200"/>
            <a:ext cx="360000" cy="360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>
            <a:stCxn id="10" idx="7"/>
            <a:endCxn id="11" idx="7"/>
          </p:cNvCxnSpPr>
          <p:nvPr/>
        </p:nvCxnSpPr>
        <p:spPr>
          <a:xfrm flipV="1">
            <a:off x="4269679" y="2690049"/>
            <a:ext cx="1398871" cy="1377872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1"/>
            <a:endCxn id="20" idx="5"/>
          </p:cNvCxnSpPr>
          <p:nvPr/>
        </p:nvCxnSpPr>
        <p:spPr>
          <a:xfrm flipH="1" flipV="1">
            <a:off x="2898079" y="2669479"/>
            <a:ext cx="1117042" cy="1398442"/>
          </a:xfrm>
          <a:prstGeom prst="straightConnector1">
            <a:avLst/>
          </a:prstGeom>
          <a:ln w="50800">
            <a:solidFill>
              <a:srgbClr val="00CC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90800" y="2362200"/>
            <a:ext cx="360000" cy="360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/>
          <p:cNvSpPr txBox="1"/>
          <p:nvPr/>
        </p:nvSpPr>
        <p:spPr>
          <a:xfrm>
            <a:off x="3124200" y="2362200"/>
            <a:ext cx="2438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(</a:t>
            </a:r>
            <a:r>
              <a:rPr lang="en-US" sz="2100" dirty="0" err="1" smtClean="0">
                <a:latin typeface="Microsoft Sans Serif" pitchFamily="34" charset="0"/>
                <a:cs typeface="Microsoft Sans Serif" pitchFamily="34" charset="0"/>
              </a:rPr>
              <a:t>x</a:t>
            </a:r>
            <a:r>
              <a:rPr lang="en-US" sz="2100" baseline="-25000" dirty="0" err="1" smtClean="0">
                <a:latin typeface="Microsoft Sans Serif" pitchFamily="34" charset="0"/>
                <a:cs typeface="Microsoft Sans Serif" pitchFamily="34" charset="0"/>
              </a:rPr>
              <a:t>new</a:t>
            </a: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, </a:t>
            </a:r>
            <a:r>
              <a:rPr lang="en-US" sz="2100" dirty="0" err="1" smtClean="0">
                <a:latin typeface="Microsoft Sans Serif" pitchFamily="34" charset="0"/>
                <a:cs typeface="Microsoft Sans Serif" pitchFamily="34" charset="0"/>
              </a:rPr>
              <a:t>y</a:t>
            </a:r>
            <a:r>
              <a:rPr lang="en-US" sz="2000" baseline="-25000" dirty="0" err="1" smtClean="0">
                <a:latin typeface="Microsoft Sans Serif" pitchFamily="34" charset="0"/>
                <a:cs typeface="Microsoft Sans Serif" pitchFamily="34" charset="0"/>
              </a:rPr>
              <a:t>new</a:t>
            </a: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)</a:t>
            </a:r>
            <a:endParaRPr lang="en-IN" sz="21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800" y="1905000"/>
            <a:ext cx="251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Compass gives orientation</a:t>
            </a:r>
            <a:endParaRPr lang="en-IN" sz="21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8" grpId="0"/>
      <p:bldP spid="9" grpId="0"/>
      <p:bldP spid="10" grpId="0" animBg="1"/>
      <p:bldP spid="20" grpId="0" animBg="1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:\Users\DevSan\Desktop\Untitled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62200"/>
            <a:ext cx="2976880" cy="2976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Inertial Navigation System</a:t>
            </a:r>
            <a:endParaRPr lang="en-US" sz="4800" b="1" u="sng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56322" name="Picture 2" descr="C:\Users\Pralhad\Desktop\Device Ax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981200"/>
            <a:ext cx="3043237" cy="331687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629400" y="3962400"/>
            <a:ext cx="18288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The X axis of Compass is used</a:t>
            </a:r>
            <a:endParaRPr lang="en-IN" sz="21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0" y="556260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The 3 axes of </a:t>
            </a:r>
            <a:r>
              <a:rPr lang="en-US" sz="2800" dirty="0" err="1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smartphone</a:t>
            </a:r>
            <a:r>
              <a:rPr lang="en-US" sz="28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sensors</a:t>
            </a:r>
            <a:endParaRPr lang="en-IN" sz="28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563200" y="3581400"/>
            <a:ext cx="990000" cy="99060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5486400" y="2514600"/>
            <a:ext cx="990000" cy="99060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400800" y="1676400"/>
            <a:ext cx="23622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-</a:t>
            </a:r>
            <a:r>
              <a:rPr lang="en-US" sz="2100" dirty="0" err="1" smtClean="0">
                <a:latin typeface="Microsoft Sans Serif" pitchFamily="34" charset="0"/>
                <a:cs typeface="Microsoft Sans Serif" pitchFamily="34" charset="0"/>
              </a:rPr>
              <a:t>ve</a:t>
            </a: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  Z axis of Accelerometer is used</a:t>
            </a:r>
            <a:endParaRPr lang="en-IN" sz="21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4200508"/>
            <a:ext cx="5038740" cy="2295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6400" y="1143000"/>
            <a:ext cx="5029200" cy="2843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2500298" y="4629136"/>
            <a:ext cx="1295400" cy="137160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Microsoft Sans Serif" pitchFamily="34" charset="0"/>
                <a:cs typeface="Microsoft Sans Serif" pitchFamily="34" charset="0"/>
              </a:rPr>
              <a:t>Outdoor Maps</a:t>
            </a:r>
            <a:endParaRPr lang="en-IN" dirty="0">
              <a:solidFill>
                <a:prstClr val="white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22784" y="1219200"/>
            <a:ext cx="1584542" cy="444500"/>
          </a:xfrm>
          <a:prstGeom prst="roundRect">
            <a:avLst/>
          </a:prstGeom>
          <a:solidFill>
            <a:srgbClr val="CC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Microsoft Sans Serif" pitchFamily="34" charset="0"/>
                <a:cs typeface="Microsoft Sans Serif" pitchFamily="34" charset="0"/>
              </a:rPr>
              <a:t>LBS</a:t>
            </a:r>
            <a:endParaRPr lang="en-IN" dirty="0">
              <a:solidFill>
                <a:prstClr val="white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71670" y="1828800"/>
            <a:ext cx="4340268" cy="444500"/>
          </a:xfrm>
          <a:prstGeom prst="roundRect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Microsoft Sans Serif" pitchFamily="34" charset="0"/>
                <a:cs typeface="Microsoft Sans Serif" pitchFamily="34" charset="0"/>
              </a:rPr>
              <a:t>Smartphone API</a:t>
            </a:r>
            <a:endParaRPr lang="en-IN" dirty="0">
              <a:solidFill>
                <a:prstClr val="white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71670" y="2867004"/>
            <a:ext cx="1722329" cy="762000"/>
          </a:xfrm>
          <a:prstGeom prst="roundRect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Microsoft Sans Serif" pitchFamily="34" charset="0"/>
                <a:cs typeface="Microsoft Sans Serif" pitchFamily="34" charset="0"/>
              </a:rPr>
              <a:t>GPS</a:t>
            </a:r>
            <a:endParaRPr lang="en-IN" dirty="0">
              <a:solidFill>
                <a:prstClr val="white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320516" y="2597639"/>
            <a:ext cx="2000264" cy="526561"/>
          </a:xfrm>
          <a:prstGeom prst="roundRect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Microsoft Sans Serif" pitchFamily="34" charset="0"/>
                <a:cs typeface="Microsoft Sans Serif" pitchFamily="34" charset="0"/>
              </a:rPr>
              <a:t>Indoor positioning</a:t>
            </a:r>
            <a:endParaRPr lang="en-IN" dirty="0">
              <a:solidFill>
                <a:prstClr val="white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320516" y="3429000"/>
            <a:ext cx="2004084" cy="368300"/>
          </a:xfrm>
          <a:prstGeom prst="roundRect">
            <a:avLst/>
          </a:prstGeom>
          <a:solidFill>
            <a:srgbClr val="00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Microsoft Sans Serif" pitchFamily="34" charset="0"/>
                <a:cs typeface="Microsoft Sans Serif" pitchFamily="34" charset="0"/>
              </a:rPr>
              <a:t>Sensor</a:t>
            </a:r>
            <a:endParaRPr lang="en-IN" dirty="0">
              <a:solidFill>
                <a:prstClr val="white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52600" y="1485864"/>
            <a:ext cx="153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Smartphone</a:t>
            </a:r>
            <a:endParaRPr lang="en-IN" dirty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8800" y="4259804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OSM Server</a:t>
            </a:r>
            <a:endParaRPr lang="en-IN" dirty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214414" y="1447800"/>
            <a:ext cx="2286000" cy="1588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H="1">
            <a:off x="-92869" y="2778933"/>
            <a:ext cx="4552936" cy="1928798"/>
          </a:xfrm>
          <a:prstGeom prst="bentConnector3">
            <a:avLst>
              <a:gd name="adj1" fmla="val 105021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n 34"/>
          <p:cNvSpPr/>
          <p:nvPr/>
        </p:nvSpPr>
        <p:spPr>
          <a:xfrm>
            <a:off x="4500562" y="4629136"/>
            <a:ext cx="1295400" cy="1371600"/>
          </a:xfrm>
          <a:prstGeom prst="can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Microsoft Sans Serif" pitchFamily="34" charset="0"/>
                <a:cs typeface="Microsoft Sans Serif" pitchFamily="34" charset="0"/>
              </a:rPr>
              <a:t>Indoor Maps</a:t>
            </a:r>
            <a:endParaRPr lang="en-IN" dirty="0">
              <a:solidFill>
                <a:prstClr val="white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896448" y="2914624"/>
            <a:ext cx="461665" cy="3429024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Indoor Positioning Enablers</a:t>
            </a:r>
            <a:endParaRPr lang="en-IN" dirty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44562"/>
          </a:xfrm>
        </p:spPr>
        <p:txBody>
          <a:bodyPr/>
          <a:lstStyle/>
          <a:p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SYSTEM ARCHITECTURE</a:t>
            </a:r>
            <a:endParaRPr lang="en-IN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cxnSp>
        <p:nvCxnSpPr>
          <p:cNvPr id="22" name="Straight Arrow Connector 21"/>
          <p:cNvCxnSpPr>
            <a:stCxn id="17" idx="0"/>
            <a:endCxn id="16" idx="2"/>
          </p:cNvCxnSpPr>
          <p:nvPr/>
        </p:nvCxnSpPr>
        <p:spPr>
          <a:xfrm flipH="1" flipV="1">
            <a:off x="5320648" y="3124200"/>
            <a:ext cx="1910" cy="304800"/>
          </a:xfrm>
          <a:prstGeom prst="straightConnector1">
            <a:avLst/>
          </a:prstGeom>
          <a:ln w="22225" cmpd="sng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5" idx="4"/>
            <a:endCxn id="16" idx="3"/>
          </p:cNvCxnSpPr>
          <p:nvPr/>
        </p:nvCxnSpPr>
        <p:spPr>
          <a:xfrm flipV="1">
            <a:off x="5795962" y="2860920"/>
            <a:ext cx="524818" cy="2454016"/>
          </a:xfrm>
          <a:prstGeom prst="bentConnector3">
            <a:avLst>
              <a:gd name="adj1" fmla="val 143558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hape 45"/>
          <p:cNvCxnSpPr/>
          <p:nvPr/>
        </p:nvCxnSpPr>
        <p:spPr>
          <a:xfrm flipV="1">
            <a:off x="3157538" y="6000736"/>
            <a:ext cx="2024062" cy="247664"/>
          </a:xfrm>
          <a:prstGeom prst="bentConnector2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57800" y="42672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XML</a:t>
            </a:r>
            <a:endParaRPr lang="en-IN" dirty="0">
              <a:solidFill>
                <a:prstClr val="black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14800" y="2438400"/>
            <a:ext cx="3367110" cy="415769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9407" b="4921"/>
          <a:stretch>
            <a:fillRect/>
          </a:stretch>
        </p:blipFill>
        <p:spPr bwMode="auto">
          <a:xfrm>
            <a:off x="1" y="990600"/>
            <a:ext cx="914399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1000" y="460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Indoor Map Creation - Outline</a:t>
            </a:r>
            <a:endParaRPr lang="en-IN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9407" b="4921"/>
          <a:stretch>
            <a:fillRect/>
          </a:stretch>
        </p:blipFill>
        <p:spPr bwMode="auto">
          <a:xfrm>
            <a:off x="0" y="990600"/>
            <a:ext cx="916848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lowchart: Sequential Access Storage 6"/>
          <p:cNvSpPr/>
          <p:nvPr/>
        </p:nvSpPr>
        <p:spPr>
          <a:xfrm>
            <a:off x="3886200" y="2057400"/>
            <a:ext cx="4267200" cy="2133600"/>
          </a:xfrm>
          <a:prstGeom prst="flowChartMagneticTap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70832" t="26083" r="277" b="59547"/>
          <a:stretch>
            <a:fillRect/>
          </a:stretch>
        </p:blipFill>
        <p:spPr bwMode="auto">
          <a:xfrm>
            <a:off x="4114800" y="2590800"/>
            <a:ext cx="3758998" cy="105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-30162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+mj-ea"/>
                <a:cs typeface="+mj-cs"/>
              </a:rPr>
              <a:t>Indoor Map Creation - Routing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90600" y="1341120"/>
          <a:ext cx="70866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300"/>
                <a:gridCol w="35433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TAG</a:t>
                      </a:r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PURPOSE</a:t>
                      </a:r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indoor=yes</a:t>
                      </a:r>
                      <a:endParaRPr lang="en-IN" sz="2100" dirty="0" smtClean="0">
                        <a:latin typeface="Microsoft Sans Serif" pitchFamily="34" charset="0"/>
                        <a:cs typeface="Microsoft Sans Serif" pitchFamily="34" charset="0"/>
                      </a:endParaRPr>
                    </a:p>
                    <a:p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 Marks an object as being indoors</a:t>
                      </a:r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level=*</a:t>
                      </a:r>
                      <a:endParaRPr lang="en-IN" sz="2100" dirty="0" smtClean="0">
                        <a:latin typeface="Microsoft Sans Serif" pitchFamily="34" charset="0"/>
                        <a:cs typeface="Microsoft Sans Serif" pitchFamily="34" charset="0"/>
                      </a:endParaRPr>
                    </a:p>
                    <a:p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To determine the associated floor of an object.(-1,0,1)</a:t>
                      </a:r>
                      <a:endParaRPr lang="en-IN" sz="2100" dirty="0" smtClean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wheelchair=yes </a:t>
                      </a:r>
                      <a:endParaRPr lang="en-IN" sz="2100" dirty="0" smtClean="0">
                        <a:latin typeface="Microsoft Sans Serif" pitchFamily="34" charset="0"/>
                        <a:cs typeface="Microsoft Sans Serif" pitchFamily="34" charset="0"/>
                      </a:endParaRPr>
                    </a:p>
                    <a:p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Indicates accessibility by wheelchairs</a:t>
                      </a:r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highway=door</a:t>
                      </a:r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Specifies a node to be a door</a:t>
                      </a:r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building=entrance</a:t>
                      </a:r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Denotes the entry point</a:t>
                      </a:r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100" dirty="0" err="1" smtClean="0">
                          <a:latin typeface="Microsoft Sans Serif" pitchFamily="34" charset="0"/>
                          <a:cs typeface="Microsoft Sans Serif" pitchFamily="34" charset="0"/>
                        </a:rPr>
                        <a:t>merge_id</a:t>
                      </a:r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to merge the ways connecting different floors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name=* </a:t>
                      </a:r>
                      <a:endParaRPr lang="en-IN" sz="2100" dirty="0" smtClean="0">
                        <a:latin typeface="Microsoft Sans Serif" pitchFamily="34" charset="0"/>
                        <a:cs typeface="Microsoft Sans Serif" pitchFamily="34" charset="0"/>
                      </a:endParaRPr>
                    </a:p>
                    <a:p>
                      <a:endParaRPr lang="en-IN" sz="21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Is used to give an object a common name. </a:t>
                      </a:r>
                      <a:endParaRPr lang="en-IN" sz="2100" dirty="0" smtClean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81000" y="198438"/>
            <a:ext cx="8229600" cy="944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ea typeface="+mj-ea"/>
                <a:cs typeface="+mj-cs"/>
              </a:rPr>
              <a:t>OSM Tags</a:t>
            </a:r>
            <a:endParaRPr kumimoji="0" lang="en-IN" sz="44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Why navigation indoors?</a:t>
            </a:r>
            <a:endParaRPr lang="en-US" sz="40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4953000" cy="5562600"/>
          </a:xfrm>
        </p:spPr>
        <p:txBody>
          <a:bodyPr>
            <a:normAutofit/>
          </a:bodyPr>
          <a:lstStyle/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sz="27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Location based services </a:t>
            </a:r>
            <a:r>
              <a:rPr lang="en-US" sz="2700" dirty="0" smtClean="0">
                <a:latin typeface="Microsoft Sans Serif" pitchFamily="34" charset="0"/>
                <a:cs typeface="Microsoft Sans Serif" pitchFamily="34" charset="0"/>
              </a:rPr>
              <a:t>growing outdoors enabled by mobile devices with GPS</a:t>
            </a: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sz="27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No</a:t>
            </a:r>
            <a:r>
              <a:rPr lang="en-US" sz="2700" dirty="0" smtClean="0">
                <a:latin typeface="Microsoft Sans Serif" pitchFamily="34" charset="0"/>
                <a:cs typeface="Microsoft Sans Serif" pitchFamily="34" charset="0"/>
              </a:rPr>
              <a:t> widespread </a:t>
            </a:r>
            <a:r>
              <a:rPr lang="en-US" sz="27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indoor positioning systems </a:t>
            </a:r>
            <a:r>
              <a:rPr lang="en-US" sz="2700" dirty="0" smtClean="0">
                <a:latin typeface="Microsoft Sans Serif" pitchFamily="34" charset="0"/>
                <a:cs typeface="Microsoft Sans Serif" pitchFamily="34" charset="0"/>
              </a:rPr>
              <a:t>and services </a:t>
            </a:r>
            <a:r>
              <a:rPr lang="en-US" sz="27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are available yet</a:t>
            </a: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endParaRPr lang="en-US" sz="2700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sz="2700" u="sng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People spend most of the time indoors</a:t>
            </a: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sz="2700" dirty="0" smtClean="0">
                <a:latin typeface="Microsoft Sans Serif" pitchFamily="34" charset="0"/>
                <a:cs typeface="Microsoft Sans Serif" pitchFamily="34" charset="0"/>
              </a:rPr>
              <a:t>Big market opportunity in indoor location based services</a:t>
            </a:r>
          </a:p>
        </p:txBody>
      </p:sp>
      <p:pic>
        <p:nvPicPr>
          <p:cNvPr id="1026" name="Picture 2" descr="C:\Users\Saumitra\Desktop\Indoor M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3812" y="1295400"/>
            <a:ext cx="4230188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Android Implementation</a:t>
            </a:r>
            <a:endParaRPr lang="en-IN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029200"/>
          </a:xfrm>
        </p:spPr>
        <p:txBody>
          <a:bodyPr/>
          <a:lstStyle/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dirty="0" err="1" smtClean="0">
                <a:latin typeface="Microsoft Sans Serif" pitchFamily="34" charset="0"/>
                <a:cs typeface="Microsoft Sans Serif" pitchFamily="34" charset="0"/>
              </a:rPr>
              <a:t>SensorManager</a:t>
            </a:r>
            <a:endParaRPr lang="en-US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dirty="0" err="1" smtClean="0">
                <a:latin typeface="Microsoft Sans Serif" pitchFamily="34" charset="0"/>
                <a:cs typeface="Microsoft Sans Serif" pitchFamily="34" charset="0"/>
              </a:rPr>
              <a:t>SensorEvent</a:t>
            </a:r>
            <a:endParaRPr lang="en-US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dirty="0" err="1" smtClean="0">
                <a:latin typeface="Microsoft Sans Serif" pitchFamily="34" charset="0"/>
                <a:cs typeface="Microsoft Sans Serif" pitchFamily="34" charset="0"/>
              </a:rPr>
              <a:t>XmlResourceParser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 – will parse .</a:t>
            </a:r>
            <a:r>
              <a:rPr lang="en-US" dirty="0" err="1" smtClean="0">
                <a:latin typeface="Microsoft Sans Serif" pitchFamily="34" charset="0"/>
                <a:cs typeface="Microsoft Sans Serif" pitchFamily="34" charset="0"/>
              </a:rPr>
              <a:t>osm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 files</a:t>
            </a: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Activity – will hold the UI</a:t>
            </a: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View – extending it to have control over graphical display of map</a:t>
            </a: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Bitmap – will hold floor plan images</a:t>
            </a:r>
            <a:endParaRPr lang="en-IN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050" name="Picture 2" descr="C:\Users\Pralhad\Desktop\androi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0" y="4648200"/>
            <a:ext cx="2209800" cy="2209800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45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Application Screenshots</a:t>
            </a:r>
            <a:endParaRPr lang="en-US" sz="48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58370" name="Picture 2" descr="C:\Users\Pralhad\Documents\Bluetooth Folder\SC20120320-194817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90600"/>
            <a:ext cx="3505200" cy="5588000"/>
          </a:xfrm>
          <a:prstGeom prst="rect">
            <a:avLst/>
          </a:prstGeom>
          <a:noFill/>
        </p:spPr>
      </p:pic>
      <p:pic>
        <p:nvPicPr>
          <p:cNvPr id="58372" name="Picture 4" descr="C:\Users\Pralhad\Documents\Bluetooth Folder\SC20120330-011246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990600"/>
            <a:ext cx="3657600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Comparative Analysis</a:t>
            </a:r>
            <a:endParaRPr lang="en-US" sz="48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905000"/>
            <a:ext cx="7824936" cy="3782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Conclusion</a:t>
            </a:r>
            <a:endParaRPr lang="en-IN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Indoor maps can be created accurately by using floor plans of buildings</a:t>
            </a:r>
          </a:p>
          <a:p>
            <a:pPr>
              <a:buClr>
                <a:srgbClr val="92D050"/>
              </a:buClr>
              <a:buNone/>
            </a:pPr>
            <a:endParaRPr lang="en-IN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Inertial Navigation system is better since it doesn’t need any external infrastructure</a:t>
            </a:r>
          </a:p>
          <a:p>
            <a:pPr>
              <a:buClr>
                <a:srgbClr val="92D050"/>
              </a:buClr>
              <a:buNone/>
            </a:pPr>
            <a:endParaRPr lang="en-IN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Their combination can open up new avenues for applications.</a:t>
            </a:r>
            <a:endParaRPr lang="en-IN" dirty="0">
              <a:latin typeface="Microsoft Sans Serif" pitchFamily="34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Future Improvements</a:t>
            </a:r>
            <a:endParaRPr lang="en-IN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Navigation for blind</a:t>
            </a: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endParaRPr lang="en-IN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3-D GUI can improve the user experience</a:t>
            </a:r>
          </a:p>
          <a:p>
            <a:pPr>
              <a:buClr>
                <a:srgbClr val="92D050"/>
              </a:buClr>
              <a:buNone/>
            </a:pPr>
            <a:endParaRPr lang="en-IN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More accurate Filtering of input sensor data </a:t>
            </a:r>
            <a:endParaRPr lang="en-IN" dirty="0">
              <a:latin typeface="Microsoft Sans Serif" pitchFamily="34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References</a:t>
            </a:r>
            <a:endParaRPr lang="en-US" sz="4800" b="1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[1] H Lin, Ying Zhang, M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Griss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, and I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Landa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. WASP: an enhanced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indoorlocationing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algorithm for a congested Wi-Fi environment. Proceedings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ofthe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Workshop on Mobile Entity Localization and </a:t>
            </a:r>
            <a:r>
              <a:rPr lang="en-US" sz="2000" u="sng" dirty="0" smtClean="0">
                <a:latin typeface="Microsoft Sans Serif" pitchFamily="34" charset="0"/>
                <a:cs typeface="Microsoft Sans Serif" pitchFamily="34" charset="0"/>
              </a:rPr>
              <a:t>Tracking in GPS-less En-</a:t>
            </a:r>
            <a:r>
              <a:rPr lang="en-US" sz="2000" u="sng" dirty="0" err="1" smtClean="0">
                <a:latin typeface="Microsoft Sans Serif" pitchFamily="34" charset="0"/>
                <a:cs typeface="Microsoft Sans Serif" pitchFamily="34" charset="0"/>
              </a:rPr>
              <a:t>vironnments</a:t>
            </a:r>
            <a:r>
              <a:rPr lang="en-US" sz="2000" u="sng" dirty="0" smtClean="0">
                <a:latin typeface="Microsoft Sans Serif" pitchFamily="34" charset="0"/>
                <a:cs typeface="Microsoft Sans Serif" pitchFamily="34" charset="0"/>
              </a:rPr>
              <a:t>, pages 183-196, 2009.</a:t>
            </a:r>
          </a:p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[2]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Paramvir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Bahl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and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Venkata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N.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Padmanabhan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, "RADAR: an In-building RF-based User Location and Tracking System," in Joint Conference of the IEEE Computer and Communications Societies, </a:t>
            </a:r>
            <a:r>
              <a:rPr lang="en-US" sz="2000" u="sng" dirty="0" smtClean="0">
                <a:latin typeface="Microsoft Sans Serif" pitchFamily="34" charset="0"/>
                <a:cs typeface="Microsoft Sans Serif" pitchFamily="34" charset="0"/>
              </a:rPr>
              <a:t>vol. 2, 2000, pp. 775-784. </a:t>
            </a:r>
          </a:p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[3] Jeff Thurston, "GALILEO, GLONASS And NAVSTAR A Report </a:t>
            </a:r>
            <a:r>
              <a:rPr lang="en-US" sz="2000" u="sng" dirty="0" smtClean="0">
                <a:latin typeface="Microsoft Sans Serif" pitchFamily="34" charset="0"/>
                <a:cs typeface="Microsoft Sans Serif" pitchFamily="34" charset="0"/>
              </a:rPr>
              <a:t>on GPS for GIS People," GISCafe.com, 2002. </a:t>
            </a:r>
          </a:p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[4]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Kamol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Kaemarungsi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and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Prashant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Krishnamurthy, "Modeling of Indoor Positioning Systems Based on Location Fingerprinting," </a:t>
            </a:r>
            <a:r>
              <a:rPr lang="en-US" sz="2000" u="sng" dirty="0" smtClean="0">
                <a:latin typeface="Microsoft Sans Serif" pitchFamily="34" charset="0"/>
                <a:cs typeface="Microsoft Sans Serif" pitchFamily="34" charset="0"/>
              </a:rPr>
              <a:t>2004.  </a:t>
            </a:r>
          </a:p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[5] Bill R, Cap C,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Kofahl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M, and </a:t>
            </a:r>
            <a:r>
              <a:rPr lang="en-US" sz="2000" dirty="0" err="1" smtClean="0">
                <a:latin typeface="Microsoft Sans Serif" pitchFamily="34" charset="0"/>
                <a:cs typeface="Microsoft Sans Serif" pitchFamily="34" charset="0"/>
              </a:rPr>
              <a:t>Mundt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T, "Indoor and Outdoor Positioning in Mobile Environments," Geographical Information Sciences, pp. 91-98, 2004.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229600" cy="2057400"/>
          </a:xfrm>
        </p:spPr>
        <p:txBody>
          <a:bodyPr>
            <a:normAutofit fontScale="47500" lnSpcReduction="20000"/>
          </a:bodyPr>
          <a:lstStyle/>
          <a:p>
            <a:pPr algn="ctr">
              <a:buClr>
                <a:srgbClr val="92D050"/>
              </a:buClr>
              <a:buNone/>
            </a:pPr>
            <a:endParaRPr lang="en-US" sz="9600" dirty="0" smtClean="0">
              <a:solidFill>
                <a:schemeClr val="accent6">
                  <a:lumMod val="50000"/>
                </a:schemeClr>
              </a:solidFill>
              <a:latin typeface="Lucida Calligraphy" pitchFamily="66" charset="0"/>
              <a:cs typeface="Microsoft Sans Serif" pitchFamily="34" charset="0"/>
            </a:endParaRPr>
          </a:p>
          <a:p>
            <a:pPr algn="ctr">
              <a:buClr>
                <a:srgbClr val="92D050"/>
              </a:buClr>
              <a:buNone/>
            </a:pPr>
            <a:r>
              <a:rPr lang="en-US" sz="9600" dirty="0" smtClean="0">
                <a:solidFill>
                  <a:schemeClr val="accent6">
                    <a:lumMod val="50000"/>
                  </a:schemeClr>
                </a:solidFill>
                <a:latin typeface="Lucida Calligraphy" pitchFamily="66" charset="0"/>
                <a:cs typeface="Microsoft Sans Serif" pitchFamily="34" charset="0"/>
              </a:rPr>
              <a:t>Questions, Suggestions, </a:t>
            </a:r>
          </a:p>
          <a:p>
            <a:pPr algn="ctr">
              <a:buClr>
                <a:srgbClr val="92D050"/>
              </a:buClr>
              <a:buNone/>
            </a:pPr>
            <a:r>
              <a:rPr lang="en-US" sz="9600" dirty="0" smtClean="0">
                <a:solidFill>
                  <a:schemeClr val="accent6">
                    <a:lumMod val="50000"/>
                  </a:schemeClr>
                </a:solidFill>
                <a:latin typeface="Lucida Calligraphy" pitchFamily="66" charset="0"/>
                <a:cs typeface="Microsoft Sans Serif" pitchFamily="34" charset="0"/>
              </a:rPr>
              <a:t>Doubts</a:t>
            </a:r>
            <a:endParaRPr lang="en-US" sz="9600" dirty="0">
              <a:solidFill>
                <a:schemeClr val="accent6">
                  <a:lumMod val="50000"/>
                </a:schemeClr>
              </a:solidFill>
              <a:latin typeface="Lucida Calligraphy" pitchFamily="66" charset="0"/>
              <a:cs typeface="Microsoft Sans Serif" pitchFamily="34" charset="0"/>
            </a:endParaRPr>
          </a:p>
        </p:txBody>
      </p:sp>
      <p:pic>
        <p:nvPicPr>
          <p:cNvPr id="3074" name="Picture 2" descr="http://www.dreamstime.com/doubts-and-questions-in-mind-thumb1001315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2286000"/>
            <a:ext cx="419100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2057400"/>
          </a:xfrm>
        </p:spPr>
        <p:txBody>
          <a:bodyPr>
            <a:normAutofit/>
          </a:bodyPr>
          <a:lstStyle/>
          <a:p>
            <a:pPr algn="ctr">
              <a:buClr>
                <a:srgbClr val="92D050"/>
              </a:buClr>
              <a:buNone/>
            </a:pPr>
            <a:r>
              <a:rPr lang="en-US" sz="9600" dirty="0" smtClean="0">
                <a:solidFill>
                  <a:schemeClr val="accent6">
                    <a:lumMod val="50000"/>
                  </a:schemeClr>
                </a:solidFill>
                <a:latin typeface="Lucida Calligraphy" pitchFamily="66" charset="0"/>
                <a:cs typeface="Microsoft Sans Serif" pitchFamily="34" charset="0"/>
              </a:rPr>
              <a:t>Thank you</a:t>
            </a:r>
            <a:endParaRPr lang="en-US" sz="9600" dirty="0">
              <a:solidFill>
                <a:schemeClr val="accent6">
                  <a:lumMod val="50000"/>
                </a:schemeClr>
              </a:solidFill>
              <a:latin typeface="Lucida Calligraphy" pitchFamily="66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Saumitra\Desktop\Paking Lo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4419600"/>
            <a:ext cx="274320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C:\Users\Saumitra\Desktop\Restaura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4267200"/>
            <a:ext cx="322326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456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Navigation needs indoors</a:t>
            </a:r>
            <a:endParaRPr lang="en-US" sz="40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68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Microsoft Sans Serif" pitchFamily="34" charset="0"/>
                <a:cs typeface="Microsoft Sans Serif" pitchFamily="34" charset="0"/>
              </a:rPr>
              <a:t>1. Finding services and products in large indoor spaces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5240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Sans Serif" pitchFamily="34" charset="0"/>
                <a:ea typeface="Microsoft JhengHei" pitchFamily="34" charset="-120"/>
                <a:cs typeface="Microsoft Sans Serif" pitchFamily="34" charset="0"/>
              </a:rPr>
              <a:t>“Where is ..</a:t>
            </a:r>
            <a:endParaRPr lang="en-US" sz="3200" dirty="0">
              <a:latin typeface="Microsoft Sans Serif" pitchFamily="34" charset="0"/>
              <a:ea typeface="Microsoft JhengHei" pitchFamily="34" charset="-120"/>
              <a:cs typeface="Microsoft Sans Serif" pitchFamily="34" charset="0"/>
            </a:endParaRPr>
          </a:p>
        </p:txBody>
      </p:sp>
      <p:pic>
        <p:nvPicPr>
          <p:cNvPr id="1026" name="Picture 2" descr="C:\Users\Saumitra\Desktop\Supermarke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9278" y="2286000"/>
            <a:ext cx="3079307" cy="19861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7" name="Picture 3" descr="C:\Users\Saumitra\Desktop\Escalato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1828800"/>
            <a:ext cx="3542023" cy="2357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Saumitra\Desktop\Confer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438400"/>
            <a:ext cx="5080000" cy="38655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456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Navigation needs indoors</a:t>
            </a:r>
            <a:endParaRPr lang="en-US" sz="40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68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Microsoft Sans Serif" pitchFamily="34" charset="0"/>
                <a:cs typeface="Microsoft Sans Serif" pitchFamily="34" charset="0"/>
              </a:rPr>
              <a:t>2. Finding people, social networking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5240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Sans Serif" pitchFamily="34" charset="0"/>
                <a:ea typeface="Microsoft JhengHei" pitchFamily="34" charset="-120"/>
                <a:cs typeface="Microsoft Sans Serif" pitchFamily="34" charset="0"/>
              </a:rPr>
              <a:t>“Where is ..</a:t>
            </a:r>
            <a:endParaRPr lang="en-US" sz="3200" dirty="0">
              <a:latin typeface="Microsoft Sans Serif" pitchFamily="34" charset="0"/>
              <a:ea typeface="Microsoft JhengHei" pitchFamily="34" charset="-120"/>
              <a:cs typeface="Microsoft Sans Serif" pitchFamily="34" charset="0"/>
            </a:endParaRPr>
          </a:p>
        </p:txBody>
      </p:sp>
      <p:pic>
        <p:nvPicPr>
          <p:cNvPr id="2050" name="Picture 2" descr="C:\Users\Saumitra\Desktop\Frien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76400"/>
            <a:ext cx="3657600" cy="2919591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456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Navigation needs indoors</a:t>
            </a:r>
            <a:endParaRPr lang="en-US" sz="40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915400" cy="685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Microsoft Sans Serif" pitchFamily="34" charset="0"/>
                <a:cs typeface="Microsoft Sans Serif" pitchFamily="34" charset="0"/>
              </a:rPr>
              <a:t>3. Enterprise services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524000"/>
            <a:ext cx="2514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icrosoft Sans Serif" pitchFamily="34" charset="0"/>
                <a:ea typeface="Microsoft JhengHei" pitchFamily="34" charset="-120"/>
                <a:cs typeface="Microsoft Sans Serif" pitchFamily="34" charset="0"/>
              </a:rPr>
              <a:t>“Where is ..</a:t>
            </a:r>
            <a:endParaRPr lang="en-US" sz="3200" dirty="0">
              <a:latin typeface="Microsoft Sans Serif" pitchFamily="34" charset="0"/>
              <a:ea typeface="Microsoft JhengHei" pitchFamily="34" charset="-120"/>
              <a:cs typeface="Microsoft Sans Serif" pitchFamily="34" charset="0"/>
            </a:endParaRPr>
          </a:p>
        </p:txBody>
      </p:sp>
      <p:pic>
        <p:nvPicPr>
          <p:cNvPr id="8" name="Picture 2" descr="C:\Users\Saumitra\Desktop\Prin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905000"/>
            <a:ext cx="3048000" cy="4402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5" name="Picture 3" descr="C:\Users\Saumitra\Desktop\Conference Roo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692451"/>
            <a:ext cx="4724399" cy="3151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953000" cy="1143000"/>
          </a:xfrm>
        </p:spPr>
        <p:txBody>
          <a:bodyPr>
            <a:normAutofit fontScale="90000"/>
          </a:bodyPr>
          <a:lstStyle/>
          <a:p>
            <a:r>
              <a:rPr lang="en-IN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  <a:cs typeface="Microsoft Sans Serif" pitchFamily="34" charset="0"/>
              </a:rPr>
              <a:t>PROPOSED SYSTEM</a:t>
            </a:r>
            <a:endParaRPr lang="en-IN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  <a:cs typeface="Microsoft Sans Seri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52800" cy="4525963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Display a map</a:t>
            </a: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Annotate the map</a:t>
            </a:r>
            <a:endParaRPr lang="en-IN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FF000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Track the user.</a:t>
            </a:r>
          </a:p>
          <a:p>
            <a:pPr lvl="0">
              <a:buClr>
                <a:srgbClr val="FF000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Take a destination as input from user.</a:t>
            </a:r>
          </a:p>
          <a:p>
            <a:pPr lvl="0">
              <a:buClr>
                <a:srgbClr val="FF0000"/>
              </a:buClr>
              <a:buFont typeface="Wingdings" pitchFamily="2" charset="2"/>
              <a:buChar char="§"/>
            </a:pP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Show route</a:t>
            </a:r>
            <a:endParaRPr lang="en-IN" dirty="0" smtClean="0">
              <a:latin typeface="Microsoft Sans Serif" pitchFamily="34" charset="0"/>
              <a:cs typeface="Microsoft Sans Serif" pitchFamily="34" charset="0"/>
            </a:endParaRPr>
          </a:p>
          <a:p>
            <a:pPr lvl="0">
              <a:buClr>
                <a:srgbClr val="FF0000"/>
              </a:buClr>
              <a:buFont typeface="Wingdings" pitchFamily="2" charset="2"/>
              <a:buChar char="§"/>
            </a:pPr>
            <a:r>
              <a:rPr lang="en-IN" dirty="0" smtClean="0">
                <a:latin typeface="Microsoft Sans Serif" pitchFamily="34" charset="0"/>
                <a:cs typeface="Microsoft Sans Serif" pitchFamily="34" charset="0"/>
              </a:rPr>
              <a:t>Plot the user activity</a:t>
            </a:r>
            <a:endParaRPr lang="en-US" dirty="0" smtClean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26" name="Picture 2" descr="http://oursocialmedia.com/wp-content/uploads/2011/04/Sony-Ericsson-Xperia-arc-villohelper-android-app.jpg"/>
          <p:cNvPicPr>
            <a:picLocks noChangeAspect="1" noChangeArrowheads="1"/>
          </p:cNvPicPr>
          <p:nvPr/>
        </p:nvPicPr>
        <p:blipFill>
          <a:blip r:embed="rId2" cstate="print"/>
          <a:srcRect l="18425" t="5669" r="18425" b="22677"/>
          <a:stretch>
            <a:fillRect/>
          </a:stretch>
        </p:blipFill>
        <p:spPr bwMode="auto">
          <a:xfrm>
            <a:off x="5029200" y="84408"/>
            <a:ext cx="3283066" cy="67056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257800" y="1066800"/>
            <a:ext cx="2819400" cy="4953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0" name="Picture 6" descr="http://www.ipb.uwo.ca/cmg/images/access/tc2nd_flo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4219115" y="2014537"/>
            <a:ext cx="4953000" cy="3057526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034" name="Picture 10" descr="http://www.emaxhotelmarketing.com/etips/wp-content/uploads/2011/05/GooglePlacesMark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1143000"/>
            <a:ext cx="447675" cy="838200"/>
          </a:xfrm>
          <a:prstGeom prst="rect">
            <a:avLst/>
          </a:prstGeom>
          <a:noFill/>
        </p:spPr>
      </p:pic>
      <p:pic>
        <p:nvPicPr>
          <p:cNvPr id="1036" name="Picture 12" descr="http://www.emaxhotelmarketing.com/etips/wp-content/uploads/2011/05/GooglePlacesMark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3483708"/>
            <a:ext cx="611124" cy="783492"/>
          </a:xfrm>
          <a:prstGeom prst="rect">
            <a:avLst/>
          </a:prstGeom>
          <a:noFill/>
        </p:spPr>
      </p:pic>
      <p:sp>
        <p:nvSpPr>
          <p:cNvPr id="1038" name="AutoShape 14" descr="https://mail.google.com/mail/?ui=2&amp;ik=09e796c842&amp;view=att&amp;th=132ec6c3e05b17ff&amp;attid=0.3&amp;disp=inline&amp;realattid=f_gtl1zu3x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40" name="AutoShape 16" descr="https://mail.google.com/mail/?ui=2&amp;ik=09e796c842&amp;view=att&amp;th=132ec6c3e05b17ff&amp;attid=0.3&amp;disp=inline&amp;realattid=f_gtl1zu3x2&amp;z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1" name="Picture 17" descr="C:\Users\DevSan\Desktop\Mobile User 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842" y="5321968"/>
            <a:ext cx="304800" cy="304800"/>
          </a:xfrm>
          <a:prstGeom prst="rect">
            <a:avLst/>
          </a:prstGeom>
          <a:noFill/>
        </p:spPr>
      </p:pic>
      <p:sp>
        <p:nvSpPr>
          <p:cNvPr id="14" name="Oval Callout 13"/>
          <p:cNvSpPr/>
          <p:nvPr/>
        </p:nvSpPr>
        <p:spPr>
          <a:xfrm rot="2469362">
            <a:off x="5715000" y="1143000"/>
            <a:ext cx="838200" cy="609600"/>
          </a:xfrm>
          <a:prstGeom prst="wedgeEllipseCallou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B050"/>
                </a:solidFill>
                <a:latin typeface="Microsoft Sans Serif" pitchFamily="34" charset="0"/>
                <a:cs typeface="Microsoft Sans Serif" pitchFamily="34" charset="0"/>
              </a:rPr>
              <a:t>Comps</a:t>
            </a:r>
          </a:p>
          <a:p>
            <a:pPr algn="ctr"/>
            <a:r>
              <a:rPr lang="en-US" sz="1000" b="1" dirty="0" smtClean="0">
                <a:solidFill>
                  <a:srgbClr val="00B050"/>
                </a:solidFill>
                <a:latin typeface="Microsoft Sans Serif" pitchFamily="34" charset="0"/>
                <a:cs typeface="Microsoft Sans Serif" pitchFamily="34" charset="0"/>
              </a:rPr>
              <a:t>VII</a:t>
            </a:r>
            <a:endParaRPr lang="en-IN" sz="1000" b="1" dirty="0">
              <a:solidFill>
                <a:srgbClr val="00B05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Oval Callout 16"/>
          <p:cNvSpPr/>
          <p:nvPr/>
        </p:nvSpPr>
        <p:spPr>
          <a:xfrm rot="1220875">
            <a:off x="7391400" y="3200400"/>
            <a:ext cx="838200" cy="609600"/>
          </a:xfrm>
          <a:prstGeom prst="wedgeEllipseCallou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B050"/>
                </a:solidFill>
                <a:latin typeface="Microsoft Sans Serif" pitchFamily="34" charset="0"/>
                <a:cs typeface="Microsoft Sans Serif" pitchFamily="34" charset="0"/>
              </a:rPr>
              <a:t>Comps</a:t>
            </a:r>
          </a:p>
          <a:p>
            <a:pPr algn="ctr"/>
            <a:r>
              <a:rPr lang="en-US" sz="1000" b="1" dirty="0" smtClean="0">
                <a:solidFill>
                  <a:srgbClr val="00B050"/>
                </a:solidFill>
                <a:latin typeface="Microsoft Sans Serif" pitchFamily="34" charset="0"/>
                <a:cs typeface="Microsoft Sans Serif" pitchFamily="34" charset="0"/>
              </a:rPr>
              <a:t>VI</a:t>
            </a:r>
            <a:endParaRPr lang="en-IN" sz="1000" b="1" dirty="0">
              <a:solidFill>
                <a:srgbClr val="00B05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8" name="Picture 12" descr="http://www.emaxhotelmarketing.com/etips/wp-content/uploads/2011/05/GooglePlacesMark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676400"/>
            <a:ext cx="611124" cy="783492"/>
          </a:xfrm>
          <a:prstGeom prst="rect">
            <a:avLst/>
          </a:prstGeom>
          <a:noFill/>
        </p:spPr>
      </p:pic>
      <p:pic>
        <p:nvPicPr>
          <p:cNvPr id="1043" name="Picture 19" descr="http://files.tainasplace.webnode.com/200000986-79ad77aa77/map%20marker%20green.jpg"/>
          <p:cNvPicPr>
            <a:picLocks noChangeAspect="1" noChangeArrowheads="1"/>
          </p:cNvPicPr>
          <p:nvPr/>
        </p:nvPicPr>
        <p:blipFill>
          <a:blip r:embed="rId6" cstate="print"/>
          <a:srcRect l="24649" r="18487"/>
          <a:stretch>
            <a:fillRect/>
          </a:stretch>
        </p:blipFill>
        <p:spPr bwMode="auto">
          <a:xfrm>
            <a:off x="7239000" y="1600200"/>
            <a:ext cx="687940" cy="914400"/>
          </a:xfrm>
          <a:prstGeom prst="rect">
            <a:avLst/>
          </a:prstGeom>
          <a:noFill/>
        </p:spPr>
      </p:pic>
      <p:sp>
        <p:nvSpPr>
          <p:cNvPr id="19" name="Oval Callout 18"/>
          <p:cNvSpPr/>
          <p:nvPr/>
        </p:nvSpPr>
        <p:spPr>
          <a:xfrm rot="2469362">
            <a:off x="7412242" y="1419705"/>
            <a:ext cx="838200" cy="609600"/>
          </a:xfrm>
          <a:prstGeom prst="wedgeEllipseCallout">
            <a:avLst/>
          </a:prstGeom>
          <a:solidFill>
            <a:schemeClr val="bg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rgbClr val="00B050"/>
                </a:solidFill>
                <a:latin typeface="Microsoft Sans Serif" pitchFamily="34" charset="0"/>
                <a:cs typeface="Microsoft Sans Serif" pitchFamily="34" charset="0"/>
              </a:rPr>
              <a:t>Library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5400000" flipH="1" flipV="1">
            <a:off x="5448300" y="4152900"/>
            <a:ext cx="1524000" cy="685800"/>
          </a:xfrm>
          <a:prstGeom prst="straightConnector1">
            <a:avLst/>
          </a:prstGeom>
          <a:ln w="47625" cmpd="sng">
            <a:solidFill>
              <a:srgbClr val="FF0000"/>
            </a:solidFill>
            <a:prstDash val="sysDash"/>
            <a:headEnd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 flipH="1" flipV="1">
            <a:off x="5981700" y="3162300"/>
            <a:ext cx="1143000" cy="1588"/>
          </a:xfrm>
          <a:prstGeom prst="straightConnector1">
            <a:avLst/>
          </a:prstGeom>
          <a:ln w="41275" cmpd="sng">
            <a:solidFill>
              <a:srgbClr val="FF0000"/>
            </a:solidFill>
            <a:prstDash val="sysDash"/>
            <a:headEnd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553200" y="2593260"/>
            <a:ext cx="381000" cy="1588"/>
          </a:xfrm>
          <a:prstGeom prst="straightConnector1">
            <a:avLst/>
          </a:prstGeom>
          <a:ln w="41275" cmpd="sng">
            <a:solidFill>
              <a:srgbClr val="FF0000"/>
            </a:solidFill>
            <a:prstDash val="sysDash"/>
            <a:headEnd w="sm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Diagram 20"/>
          <p:cNvGraphicFramePr/>
          <p:nvPr/>
        </p:nvGraphicFramePr>
        <p:xfrm>
          <a:off x="5366084" y="1447800"/>
          <a:ext cx="2667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410200" y="23622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Library</a:t>
            </a:r>
            <a:endParaRPr lang="en-IN" dirty="0">
              <a:latin typeface="Microsoft Sans Serif" pitchFamily="34" charset="0"/>
              <a:cs typeface="Microsoft Sans Serif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0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5549E-6 L 0.08334 -0.25526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" y="-128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uiExpand="1" animBg="1"/>
      <p:bldP spid="17" grpId="0" uiExpand="1" animBg="1"/>
      <p:bldP spid="19" grpId="0" uiExpand="1" animBg="1"/>
      <p:bldGraphic spid="21" grpId="0" uiExpand="1">
        <p:bldAsOne/>
      </p:bldGraphic>
      <p:bldGraphic spid="21" grpId="1" uiExpand="1">
        <p:bldAsOne/>
      </p:bldGraphic>
      <p:bldP spid="22" grpId="0" uiExpand="1"/>
      <p:bldP spid="22" grpId="1" uiExpan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207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Existing </a:t>
            </a:r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Systems</a:t>
            </a:r>
            <a:endParaRPr lang="en-US" sz="48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/>
          </a:bodyPr>
          <a:lstStyle/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sz="3000" dirty="0" smtClean="0">
                <a:latin typeface="Microsoft Sans Serif" pitchFamily="34" charset="0"/>
                <a:cs typeface="Microsoft Sans Serif" pitchFamily="34" charset="0"/>
              </a:rPr>
              <a:t>Google Maps</a:t>
            </a:r>
          </a:p>
          <a:p>
            <a:pPr>
              <a:buClr>
                <a:srgbClr val="92D050"/>
              </a:buClr>
              <a:buNone/>
            </a:pPr>
            <a:endParaRPr lang="en-US" sz="2800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§"/>
            </a:pPr>
            <a:r>
              <a:rPr lang="en-US" sz="3000" dirty="0" smtClean="0">
                <a:latin typeface="Microsoft Sans Serif" pitchFamily="34" charset="0"/>
                <a:cs typeface="Microsoft Sans Serif" pitchFamily="34" charset="0"/>
              </a:rPr>
              <a:t>Positioning Systems</a:t>
            </a:r>
          </a:p>
          <a:p>
            <a:pPr lvl="1">
              <a:buClr>
                <a:srgbClr val="92D050"/>
              </a:buClr>
              <a:buFont typeface="Wingdings" pitchFamily="2" charset="2"/>
              <a:buChar char="§"/>
            </a:pP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Outdoor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1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GPS (GNSS maintained by US)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1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Cellular Communication n/w</a:t>
            </a:r>
          </a:p>
          <a:p>
            <a:pPr lvl="1">
              <a:buClr>
                <a:srgbClr val="92D050"/>
              </a:buClr>
              <a:buFont typeface="Wingdings" pitchFamily="2" charset="2"/>
              <a:buChar char="§"/>
            </a:pPr>
            <a:endParaRPr lang="en-US" sz="2100" dirty="0" smtClean="0">
              <a:latin typeface="Microsoft Sans Serif" pitchFamily="34" charset="0"/>
              <a:cs typeface="Microsoft Sans Serif" pitchFamily="34" charset="0"/>
            </a:endParaRPr>
          </a:p>
          <a:p>
            <a:pPr lvl="1">
              <a:buClr>
                <a:srgbClr val="92D050"/>
              </a:buClr>
              <a:buFont typeface="Wingdings" pitchFamily="2" charset="2"/>
              <a:buChar char="§"/>
            </a:pP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Indoor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Wi-Fi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Bluetooth </a:t>
            </a:r>
          </a:p>
          <a:p>
            <a:pPr marL="1314450" lvl="2" indent="-514350">
              <a:buFont typeface="+mj-lt"/>
              <a:buAutoNum type="arabicPeriod"/>
            </a:pPr>
            <a:r>
              <a:rPr lang="en-US" sz="2100" dirty="0" smtClean="0">
                <a:latin typeface="Microsoft Sans Serif" pitchFamily="34" charset="0"/>
                <a:cs typeface="Microsoft Sans Serif" pitchFamily="34" charset="0"/>
              </a:rPr>
              <a:t>Infrared</a:t>
            </a:r>
          </a:p>
        </p:txBody>
      </p:sp>
      <p:pic>
        <p:nvPicPr>
          <p:cNvPr id="2051" name="Picture 3" descr="C:\Users\Saumitra\Desktop\Images For Presentation\Google Map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2600" y="1276350"/>
            <a:ext cx="2768600" cy="2076450"/>
          </a:xfrm>
          <a:prstGeom prst="rect">
            <a:avLst/>
          </a:prstGeom>
          <a:noFill/>
        </p:spPr>
      </p:pic>
      <p:pic>
        <p:nvPicPr>
          <p:cNvPr id="1027" name="Picture 3" descr="C:\Users\Saumitra\Desktop\MapMyIndi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3352800"/>
            <a:ext cx="2667000" cy="20269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Saumitra\Desktop\Images For Presentation\Map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99753"/>
            <a:ext cx="9144000" cy="437244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Google maps</a:t>
            </a:r>
            <a:endParaRPr lang="en-US" sz="48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Microsoft Sans Serif" pitchFamily="34" charset="0"/>
                <a:cs typeface="Microsoft Sans Serif" pitchFamily="34" charset="0"/>
              </a:rPr>
              <a:t>I can’t locate the room we are in ...</a:t>
            </a:r>
          </a:p>
          <a:p>
            <a:pPr>
              <a:buNone/>
            </a:pPr>
            <a:endParaRPr lang="en-US" sz="2800" dirty="0" smtClean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9218" name="Picture 2" descr="C:\Users\Saumitra\Desktop\Foc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2971800"/>
            <a:ext cx="2905125" cy="2047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Saumitra\Desktop\Images For Presentation\Map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73317"/>
            <a:ext cx="9144000" cy="404648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n w="12700"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Google maps</a:t>
            </a:r>
            <a:endParaRPr lang="en-US" sz="4800" b="1" dirty="0">
              <a:ln w="12700"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Microsoft Sans Serif" pitchFamily="34" charset="0"/>
                <a:cs typeface="Microsoft Sans Serif" pitchFamily="34" charset="0"/>
              </a:rPr>
              <a:t>Even when </a:t>
            </a:r>
            <a:r>
              <a:rPr lang="en-US" sz="2800" dirty="0" smtClean="0">
                <a:latin typeface="Microsoft Sans Serif" pitchFamily="34" charset="0"/>
                <a:cs typeface="Microsoft Sans Serif" pitchFamily="34" charset="0"/>
              </a:rPr>
              <a:t>I change </a:t>
            </a:r>
            <a:r>
              <a:rPr lang="en-US" sz="2800" dirty="0" smtClean="0">
                <a:latin typeface="Microsoft Sans Serif" pitchFamily="34" charset="0"/>
                <a:cs typeface="Microsoft Sans Serif" pitchFamily="34" charset="0"/>
              </a:rPr>
              <a:t>Google’s options</a:t>
            </a:r>
          </a:p>
          <a:p>
            <a:pPr>
              <a:buNone/>
            </a:pPr>
            <a:endParaRPr lang="en-US" sz="2800" dirty="0" smtClean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242" name="Picture 2" descr="C:\Users\Saumitra\Desktop\Focu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3048000"/>
            <a:ext cx="2905125" cy="2047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</TotalTime>
  <Words>637</Words>
  <Application>Microsoft Office PowerPoint</Application>
  <PresentationFormat>On-screen Show (4:3)</PresentationFormat>
  <Paragraphs>153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Times New Roman</vt:lpstr>
      <vt:lpstr>Franklin Gothic Medium</vt:lpstr>
      <vt:lpstr>Microsoft Sans Serif</vt:lpstr>
      <vt:lpstr>Century Gothic</vt:lpstr>
      <vt:lpstr>Wingdings</vt:lpstr>
      <vt:lpstr>Microsoft JhengHei</vt:lpstr>
      <vt:lpstr>Calibri</vt:lpstr>
      <vt:lpstr>Lucida Calligraphy</vt:lpstr>
      <vt:lpstr>Office Theme</vt:lpstr>
      <vt:lpstr>1_Office Theme</vt:lpstr>
      <vt:lpstr>in-MAPS</vt:lpstr>
      <vt:lpstr>Why navigation indoors?</vt:lpstr>
      <vt:lpstr>Navigation needs indoors</vt:lpstr>
      <vt:lpstr>Navigation needs indoors</vt:lpstr>
      <vt:lpstr>Navigation needs indoors</vt:lpstr>
      <vt:lpstr>PROPOSED SYSTEM</vt:lpstr>
      <vt:lpstr>Existing Systems</vt:lpstr>
      <vt:lpstr>Google maps</vt:lpstr>
      <vt:lpstr>Google maps</vt:lpstr>
      <vt:lpstr>GPS</vt:lpstr>
      <vt:lpstr>Wi-Fi Triangulation</vt:lpstr>
      <vt:lpstr>Solutions in in-MAPS</vt:lpstr>
      <vt:lpstr>Solutions in in-MAPS</vt:lpstr>
      <vt:lpstr>Inertial Navigation System</vt:lpstr>
      <vt:lpstr>Inertial Navigation System</vt:lpstr>
      <vt:lpstr>SYSTEM ARCHITECTURE</vt:lpstr>
      <vt:lpstr>Indoor Map Creation - Outline</vt:lpstr>
      <vt:lpstr>Slide 18</vt:lpstr>
      <vt:lpstr>Slide 19</vt:lpstr>
      <vt:lpstr>Android Implementation</vt:lpstr>
      <vt:lpstr>Application Screenshots</vt:lpstr>
      <vt:lpstr>Comparative Analysis</vt:lpstr>
      <vt:lpstr>Conclusion</vt:lpstr>
      <vt:lpstr>Future Improvements</vt:lpstr>
      <vt:lpstr>References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Saumitra</dc:creator>
  <cp:lastModifiedBy>Pralhad</cp:lastModifiedBy>
  <cp:revision>373</cp:revision>
  <dcterms:created xsi:type="dcterms:W3CDTF">2011-10-09T13:05:30Z</dcterms:created>
  <dcterms:modified xsi:type="dcterms:W3CDTF">2012-03-29T19:55:51Z</dcterms:modified>
</cp:coreProperties>
</file>